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49" r:id="rId2"/>
  </p:sldMasterIdLst>
  <p:notesMasterIdLst>
    <p:notesMasterId r:id="rId44"/>
  </p:notesMasterIdLst>
  <p:sldIdLst>
    <p:sldId id="258" r:id="rId3"/>
    <p:sldId id="314" r:id="rId4"/>
    <p:sldId id="353" r:id="rId5"/>
    <p:sldId id="370" r:id="rId6"/>
    <p:sldId id="386" r:id="rId7"/>
    <p:sldId id="416" r:id="rId8"/>
    <p:sldId id="326" r:id="rId9"/>
    <p:sldId id="316" r:id="rId10"/>
    <p:sldId id="417" r:id="rId11"/>
    <p:sldId id="318" r:id="rId12"/>
    <p:sldId id="322" r:id="rId13"/>
    <p:sldId id="319" r:id="rId14"/>
    <p:sldId id="321" r:id="rId15"/>
    <p:sldId id="407" r:id="rId16"/>
    <p:sldId id="408" r:id="rId17"/>
    <p:sldId id="409" r:id="rId18"/>
    <p:sldId id="389" r:id="rId19"/>
    <p:sldId id="390" r:id="rId20"/>
    <p:sldId id="403" r:id="rId21"/>
    <p:sldId id="365" r:id="rId22"/>
    <p:sldId id="364" r:id="rId23"/>
    <p:sldId id="377" r:id="rId24"/>
    <p:sldId id="328" r:id="rId25"/>
    <p:sldId id="404" r:id="rId26"/>
    <p:sldId id="332" r:id="rId27"/>
    <p:sldId id="405" r:id="rId28"/>
    <p:sldId id="410" r:id="rId29"/>
    <p:sldId id="411" r:id="rId30"/>
    <p:sldId id="414" r:id="rId31"/>
    <p:sldId id="331" r:id="rId32"/>
    <p:sldId id="388" r:id="rId33"/>
    <p:sldId id="393" r:id="rId34"/>
    <p:sldId id="394" r:id="rId35"/>
    <p:sldId id="387" r:id="rId36"/>
    <p:sldId id="413" r:id="rId37"/>
    <p:sldId id="412" r:id="rId38"/>
    <p:sldId id="334" r:id="rId39"/>
    <p:sldId id="398" r:id="rId40"/>
    <p:sldId id="382" r:id="rId41"/>
    <p:sldId id="415" r:id="rId42"/>
    <p:sldId id="418" r:id="rId43"/>
  </p:sldIdLst>
  <p:sldSz cx="9363075" cy="5257800"/>
  <p:notesSz cx="6858000" cy="914400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1pPr>
    <a:lvl2pPr marL="328613" indent="128588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2pPr>
    <a:lvl3pPr marL="657225" indent="257175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3pPr>
    <a:lvl4pPr marL="985838" indent="385763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4pPr>
    <a:lvl5pPr marL="1316038" indent="512763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5pPr>
    <a:lvl6pPr marL="2286000" algn="l" defTabSz="4572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6pPr>
    <a:lvl7pPr marL="2743200" algn="l" defTabSz="4572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7pPr>
    <a:lvl8pPr marL="3200400" algn="l" defTabSz="4572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8pPr>
    <a:lvl9pPr marL="3657600" algn="l" defTabSz="4572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9222" autoAdjust="0"/>
  </p:normalViewPr>
  <p:slideViewPr>
    <p:cSldViewPr>
      <p:cViewPr>
        <p:scale>
          <a:sx n="120" d="100"/>
          <a:sy n="120" d="100"/>
        </p:scale>
        <p:origin x="88" y="-112"/>
      </p:cViewPr>
      <p:guideLst>
        <p:guide orient="horz" pos="1279"/>
        <p:guide orient="horz" pos="306"/>
        <p:guide orient="horz" pos="565"/>
        <p:guide orient="horz" pos="2193"/>
        <p:guide orient="horz" pos="1611"/>
        <p:guide pos="5607"/>
        <p:guide pos="290"/>
        <p:guide pos="1979"/>
        <p:guide pos="3781"/>
        <p:guide pos="2092"/>
        <p:guide pos="3894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presProps" Target="presProps.xml"/><Relationship Id="rId47" Type="http://schemas.openxmlformats.org/officeDocument/2006/relationships/viewProps" Target="viewProps.xml"/><Relationship Id="rId48" Type="http://schemas.openxmlformats.org/officeDocument/2006/relationships/theme" Target="theme/theme1.xml"/><Relationship Id="rId49" Type="http://schemas.openxmlformats.org/officeDocument/2006/relationships/tableStyles" Target="tableStyles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notesMaster" Target="notesMasters/notesMaster1.xml"/><Relationship Id="rId45" Type="http://schemas.openxmlformats.org/officeDocument/2006/relationships/printerSettings" Target="printerSettings/printerSettings1.bin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92F479-4B50-F243-9713-1B12EC2B4BDB}" type="datetimeFigureOut">
              <a:rPr lang="en-US" smtClean="0"/>
              <a:t>11/17/15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D4B5B7-85EF-4E48-AC80-2380FACD9C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0278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~15-20 min on initial</a:t>
            </a:r>
            <a:r>
              <a:rPr lang="en-US" baseline="0" dirty="0" smtClean="0"/>
              <a:t> </a:t>
            </a:r>
            <a:r>
              <a:rPr lang="en-US" dirty="0" smtClean="0"/>
              <a:t>stuff</a:t>
            </a:r>
          </a:p>
          <a:p>
            <a:endParaRPr lang="en-US" dirty="0" smtClean="0"/>
          </a:p>
          <a:p>
            <a:r>
              <a:rPr lang="en-US" dirty="0" smtClean="0"/>
              <a:t>Note: example DS</a:t>
            </a:r>
            <a:r>
              <a:rPr lang="en-US" baseline="0" dirty="0" smtClean="0"/>
              <a:t> problem…write down some features, how could you build a predictive model from these?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651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solidFill>
                  <a:prstClr val="black"/>
                </a:solidFill>
                <a:latin typeface="ArialMT"/>
              </a:rPr>
              <a:t>Combines math, computing, problem solving skills, communication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solidFill>
                  <a:prstClr val="black"/>
                </a:solidFill>
                <a:latin typeface="ArialMT"/>
              </a:rPr>
              <a:t>Practical subject, not very formal</a:t>
            </a:r>
            <a:r>
              <a:rPr lang="en-US" sz="1200" baseline="0" dirty="0" smtClean="0">
                <a:solidFill>
                  <a:prstClr val="black"/>
                </a:solidFill>
                <a:latin typeface="ArialMT"/>
              </a:rPr>
              <a:t>/rigorous.</a:t>
            </a:r>
            <a:endParaRPr lang="en-US" sz="1200" dirty="0" smtClean="0">
              <a:solidFill>
                <a:prstClr val="black"/>
              </a:solidFill>
              <a:latin typeface="ArialMT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solidFill>
                  <a:prstClr val="black"/>
                </a:solidFill>
                <a:latin typeface="ArialMT"/>
              </a:rPr>
              <a:t>Problem solving skills are key!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</a:rPr>
              <a:t>Scientific = math &amp; computing as above…practical = important to biz (</a:t>
            </a:r>
            <a:r>
              <a:rPr lang="en-US" sz="1200" baseline="0" dirty="0" err="1" smtClean="0">
                <a:solidFill>
                  <a:prstClr val="black"/>
                </a:solidFill>
                <a:latin typeface="ArialMT"/>
              </a:rPr>
              <a:t>etc</a:t>
            </a:r>
            <a:r>
              <a:rPr lang="en-US" sz="1200" baseline="0" dirty="0" smtClean="0">
                <a:solidFill>
                  <a:prstClr val="black"/>
                </a:solidFill>
                <a:latin typeface="ArialMT"/>
              </a:rPr>
              <a:t>)</a:t>
            </a:r>
            <a:endParaRPr lang="en-US" sz="1200" dirty="0" smtClean="0">
              <a:solidFill>
                <a:prstClr val="black"/>
              </a:solidFill>
              <a:latin typeface="ArialMT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solidFill>
                  <a:prstClr val="black"/>
                </a:solidFill>
                <a:latin typeface="ArialMT"/>
              </a:rPr>
              <a:t>Not</a:t>
            </a:r>
            <a:r>
              <a:rPr lang="en-US" sz="1200" baseline="0" dirty="0" smtClean="0">
                <a:solidFill>
                  <a:prstClr val="black"/>
                </a:solidFill>
                <a:latin typeface="ArialMT"/>
              </a:rPr>
              <a:t> a rigid, axiomatic discipline…lots of stuff is new &amp; still-evolving.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solidFill>
                  <a:prstClr val="black"/>
                </a:solidFill>
                <a:latin typeface="ArialMT"/>
              </a:rPr>
              <a:t>You’re here because you’ve heard of it &amp; you want to know more!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 err="1" smtClean="0">
              <a:solidFill>
                <a:prstClr val="black"/>
              </a:solidFill>
              <a:latin typeface="ArialM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Lots of names</a:t>
            </a:r>
            <a:r>
              <a:rPr lang="en-US" baseline="0" dirty="0" smtClean="0"/>
              <a:t> you’d expect (also </a:t>
            </a:r>
            <a:r>
              <a:rPr lang="en-US" baseline="0" dirty="0" err="1" smtClean="0"/>
              <a:t>obama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nyt</a:t>
            </a:r>
            <a:r>
              <a:rPr lang="en-US" baseline="0" dirty="0" smtClean="0"/>
              <a:t> </a:t>
            </a:r>
            <a:r>
              <a:rPr lang="en-US" baseline="0" dirty="0" smtClean="0">
                <a:sym typeface="Wingdings"/>
              </a:rPr>
              <a:t> politics = growth area)</a:t>
            </a:r>
            <a:endParaRPr lang="en-US" baseline="0" dirty="0" smtClean="0"/>
          </a:p>
          <a:p>
            <a:r>
              <a:rPr lang="en-US" baseline="0" dirty="0" smtClean="0"/>
              <a:t>Q: can you think of any others? </a:t>
            </a:r>
            <a:r>
              <a:rPr lang="en-US" baseline="0" dirty="0" smtClean="0">
                <a:sym typeface="Wingdings"/>
              </a:rPr>
              <a:t> show some example in the browser</a:t>
            </a:r>
          </a:p>
          <a:p>
            <a:endParaRPr lang="en-US" baseline="0" dirty="0" smtClean="0"/>
          </a:p>
          <a:p>
            <a:r>
              <a:rPr lang="en-US" baseline="0" dirty="0" smtClean="0"/>
              <a:t>Soon the question will be: who doesn’t use data science?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Lots of names</a:t>
            </a:r>
            <a:r>
              <a:rPr lang="en-US" baseline="0" dirty="0" smtClean="0"/>
              <a:t> you’d expect (also </a:t>
            </a:r>
            <a:r>
              <a:rPr lang="en-US" baseline="0" dirty="0" err="1" smtClean="0"/>
              <a:t>obama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nyt</a:t>
            </a:r>
            <a:r>
              <a:rPr lang="en-US" baseline="0" dirty="0" smtClean="0"/>
              <a:t> </a:t>
            </a:r>
            <a:r>
              <a:rPr lang="en-US" baseline="0" dirty="0" smtClean="0">
                <a:sym typeface="Wingdings"/>
              </a:rPr>
              <a:t> politics = growth area)</a:t>
            </a:r>
            <a:endParaRPr lang="en-US" baseline="0" dirty="0" smtClean="0"/>
          </a:p>
          <a:p>
            <a:r>
              <a:rPr lang="en-US" baseline="0" dirty="0" smtClean="0"/>
              <a:t>Q: can you think of any others? </a:t>
            </a:r>
            <a:r>
              <a:rPr lang="en-US" baseline="0" dirty="0" smtClean="0">
                <a:sym typeface="Wingdings"/>
              </a:rPr>
              <a:t> show some example in the browser</a:t>
            </a:r>
          </a:p>
          <a:p>
            <a:endParaRPr lang="en-US" baseline="0" dirty="0" smtClean="0"/>
          </a:p>
          <a:p>
            <a:r>
              <a:rPr lang="en-US" baseline="0" dirty="0" smtClean="0"/>
              <a:t>Soon the question will be: who doesn’t use data science?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Lots of names</a:t>
            </a:r>
            <a:r>
              <a:rPr lang="en-US" baseline="0" dirty="0" smtClean="0"/>
              <a:t> you’d expect (also </a:t>
            </a:r>
            <a:r>
              <a:rPr lang="en-US" baseline="0" dirty="0" err="1" smtClean="0"/>
              <a:t>obama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nyt</a:t>
            </a:r>
            <a:r>
              <a:rPr lang="en-US" baseline="0" dirty="0" smtClean="0"/>
              <a:t> </a:t>
            </a:r>
            <a:r>
              <a:rPr lang="en-US" baseline="0" dirty="0" smtClean="0">
                <a:sym typeface="Wingdings"/>
              </a:rPr>
              <a:t> politics = growth area)</a:t>
            </a:r>
            <a:endParaRPr lang="en-US" baseline="0" dirty="0" smtClean="0"/>
          </a:p>
          <a:p>
            <a:r>
              <a:rPr lang="en-US" baseline="0" dirty="0" smtClean="0"/>
              <a:t>Q: can you think of any others? </a:t>
            </a:r>
            <a:r>
              <a:rPr lang="en-US" baseline="0" dirty="0" smtClean="0">
                <a:sym typeface="Wingdings"/>
              </a:rPr>
              <a:t> show some example in the browser</a:t>
            </a:r>
          </a:p>
          <a:p>
            <a:endParaRPr lang="en-US" baseline="0" dirty="0" smtClean="0"/>
          </a:p>
          <a:p>
            <a:r>
              <a:rPr lang="en-US" baseline="0" dirty="0" smtClean="0"/>
              <a:t>Soon the question will be: who doesn’t use data science?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Lots of names</a:t>
            </a:r>
            <a:r>
              <a:rPr lang="en-US" baseline="0" dirty="0" smtClean="0"/>
              <a:t> you’d expect (also </a:t>
            </a:r>
            <a:r>
              <a:rPr lang="en-US" baseline="0" dirty="0" err="1" smtClean="0"/>
              <a:t>obama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nyt</a:t>
            </a:r>
            <a:r>
              <a:rPr lang="en-US" baseline="0" dirty="0" smtClean="0"/>
              <a:t> </a:t>
            </a:r>
            <a:r>
              <a:rPr lang="en-US" baseline="0" dirty="0" smtClean="0">
                <a:sym typeface="Wingdings"/>
              </a:rPr>
              <a:t> politics = growth area)</a:t>
            </a:r>
            <a:endParaRPr lang="en-US" baseline="0" dirty="0" smtClean="0"/>
          </a:p>
          <a:p>
            <a:r>
              <a:rPr lang="en-US" baseline="0" dirty="0" smtClean="0"/>
              <a:t>Q: can you think of any others? </a:t>
            </a:r>
            <a:r>
              <a:rPr lang="en-US" baseline="0" dirty="0" smtClean="0">
                <a:sym typeface="Wingdings"/>
              </a:rPr>
              <a:t> show some example in the browser</a:t>
            </a:r>
          </a:p>
          <a:p>
            <a:endParaRPr lang="en-US" baseline="0" dirty="0" smtClean="0"/>
          </a:p>
          <a:p>
            <a:r>
              <a:rPr lang="en-US" baseline="0" dirty="0" smtClean="0"/>
              <a:t>Soon the question will be: who doesn’t use data science?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Introductions</a:t>
            </a:r>
          </a:p>
          <a:p>
            <a:r>
              <a:rPr lang="en-US" dirty="0" smtClean="0"/>
              <a:t>discuss student backgrounds</a:t>
            </a:r>
          </a:p>
          <a:p>
            <a:r>
              <a:rPr lang="en-US" dirty="0" smtClean="0"/>
              <a:t>discuss reasons for interest</a:t>
            </a:r>
            <a:r>
              <a:rPr lang="en-US" baseline="0" dirty="0" smtClean="0"/>
              <a:t> in data science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Lots of names</a:t>
            </a:r>
            <a:r>
              <a:rPr lang="en-US" baseline="0" dirty="0" smtClean="0"/>
              <a:t> you’d expect (also </a:t>
            </a:r>
            <a:r>
              <a:rPr lang="en-US" baseline="0" dirty="0" err="1" smtClean="0"/>
              <a:t>obama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nyt</a:t>
            </a:r>
            <a:r>
              <a:rPr lang="en-US" baseline="0" dirty="0" smtClean="0"/>
              <a:t> </a:t>
            </a:r>
            <a:r>
              <a:rPr lang="en-US" baseline="0" dirty="0" smtClean="0">
                <a:sym typeface="Wingdings"/>
              </a:rPr>
              <a:t> politics = growth area)</a:t>
            </a:r>
            <a:endParaRPr lang="en-US" baseline="0" dirty="0" smtClean="0"/>
          </a:p>
          <a:p>
            <a:r>
              <a:rPr lang="en-US" baseline="0" dirty="0" smtClean="0"/>
              <a:t>Q: can you think of any others? </a:t>
            </a:r>
            <a:r>
              <a:rPr lang="en-US" baseline="0" dirty="0" smtClean="0">
                <a:sym typeface="Wingdings"/>
              </a:rPr>
              <a:t> show some example in the browser</a:t>
            </a:r>
          </a:p>
          <a:p>
            <a:endParaRPr lang="en-US" baseline="0" dirty="0" smtClean="0"/>
          </a:p>
          <a:p>
            <a:r>
              <a:rPr lang="en-US" baseline="0" dirty="0" smtClean="0"/>
              <a:t>Soon the question will be: who doesn’t use data science?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Lots of names</a:t>
            </a:r>
            <a:r>
              <a:rPr lang="en-US" baseline="0" dirty="0" smtClean="0"/>
              <a:t> you’d expect (also </a:t>
            </a:r>
            <a:r>
              <a:rPr lang="en-US" baseline="0" dirty="0" err="1" smtClean="0"/>
              <a:t>obama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nyt</a:t>
            </a:r>
            <a:r>
              <a:rPr lang="en-US" baseline="0" dirty="0" smtClean="0"/>
              <a:t> </a:t>
            </a:r>
            <a:r>
              <a:rPr lang="en-US" baseline="0" dirty="0" smtClean="0">
                <a:sym typeface="Wingdings"/>
              </a:rPr>
              <a:t> politics = growth area)</a:t>
            </a:r>
            <a:endParaRPr lang="en-US" baseline="0" dirty="0" smtClean="0"/>
          </a:p>
          <a:p>
            <a:r>
              <a:rPr lang="en-US" baseline="0" dirty="0" smtClean="0"/>
              <a:t>Q: can you think of any others? </a:t>
            </a:r>
            <a:r>
              <a:rPr lang="en-US" baseline="0" dirty="0" smtClean="0">
                <a:sym typeface="Wingdings"/>
              </a:rPr>
              <a:t> show some example in the browser</a:t>
            </a:r>
          </a:p>
          <a:p>
            <a:endParaRPr lang="en-US" baseline="0" dirty="0" smtClean="0"/>
          </a:p>
          <a:p>
            <a:r>
              <a:rPr lang="en-US" baseline="0" dirty="0" smtClean="0"/>
              <a:t>Soon the question will be: who doesn’t use data science?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Q: what</a:t>
            </a:r>
            <a:r>
              <a:rPr lang="en-US" baseline="0" dirty="0" smtClean="0"/>
              <a:t> could go wrong in the danger zone?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~15-20 min for this section?</a:t>
            </a:r>
          </a:p>
          <a:p>
            <a:endParaRPr lang="en-US" dirty="0" smtClean="0"/>
          </a:p>
          <a:p>
            <a:r>
              <a:rPr lang="en-US" dirty="0" smtClean="0"/>
              <a:t>So what does data science look like?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</a:rPr>
              <a:t>Fits into our earlier characterization pretty well (problem solving skills necessary throughout!)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</a:rPr>
              <a:t>New headers connected to visualization (part of communication)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</a:rPr>
              <a:t>Q: are these in order? (A: there really is no order)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</a:rPr>
              <a:t>Solving problems iteratively: not a straight line (</a:t>
            </a:r>
            <a:r>
              <a:rPr lang="en-US" sz="1200" baseline="0" dirty="0" err="1" smtClean="0">
                <a:solidFill>
                  <a:prstClr val="black"/>
                </a:solidFill>
                <a:latin typeface="ArialMT"/>
              </a:rPr>
              <a:t>eg</a:t>
            </a:r>
            <a:r>
              <a:rPr lang="en-US" sz="1200" baseline="0" dirty="0" smtClean="0">
                <a:solidFill>
                  <a:prstClr val="black"/>
                </a:solidFill>
                <a:latin typeface="ArialMT"/>
              </a:rPr>
              <a:t>, there’s really no correct order)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</a:rPr>
              <a:t>Start small &amp; work your way out…Don’t try to do everything in a single step!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</a:rPr>
              <a:t>Q: why not?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</a:rPr>
              <a:t>Solving problems iteratively: not a straight line (</a:t>
            </a:r>
            <a:r>
              <a:rPr lang="en-US" sz="1200" baseline="0" dirty="0" err="1" smtClean="0">
                <a:solidFill>
                  <a:prstClr val="black"/>
                </a:solidFill>
                <a:latin typeface="ArialMT"/>
              </a:rPr>
              <a:t>eg</a:t>
            </a:r>
            <a:r>
              <a:rPr lang="en-US" sz="1200" baseline="0" dirty="0" smtClean="0">
                <a:solidFill>
                  <a:prstClr val="black"/>
                </a:solidFill>
                <a:latin typeface="ArialMT"/>
              </a:rPr>
              <a:t>, there’s really no correct order)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</a:rPr>
              <a:t>Start small &amp; work your way out…Don’t try to do everything in a single step!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</a:rPr>
              <a:t>Q: why not?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</a:rPr>
              <a:t>Solving problems iteratively: not a straight line (</a:t>
            </a:r>
            <a:r>
              <a:rPr lang="en-US" sz="1200" baseline="0" dirty="0" err="1" smtClean="0">
                <a:solidFill>
                  <a:prstClr val="black"/>
                </a:solidFill>
                <a:latin typeface="ArialMT"/>
              </a:rPr>
              <a:t>eg</a:t>
            </a:r>
            <a:r>
              <a:rPr lang="en-US" sz="1200" baseline="0" dirty="0" smtClean="0">
                <a:solidFill>
                  <a:prstClr val="black"/>
                </a:solidFill>
                <a:latin typeface="ArialMT"/>
              </a:rPr>
              <a:t>, there’s really no correct order)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</a:rPr>
              <a:t>Start small &amp; work your way out…Don’t try to do everything in a single step!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</a:rPr>
              <a:t>Q: why not?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</a:rPr>
              <a:t>Solving problems iteratively: not a straight line (</a:t>
            </a:r>
            <a:r>
              <a:rPr lang="en-US" sz="1200" baseline="0" dirty="0" err="1" smtClean="0">
                <a:solidFill>
                  <a:prstClr val="black"/>
                </a:solidFill>
                <a:latin typeface="ArialMT"/>
              </a:rPr>
              <a:t>eg</a:t>
            </a:r>
            <a:r>
              <a:rPr lang="en-US" sz="1200" baseline="0" dirty="0" smtClean="0">
                <a:solidFill>
                  <a:prstClr val="black"/>
                </a:solidFill>
                <a:latin typeface="ArialMT"/>
              </a:rPr>
              <a:t>, there’s really no correct order)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</a:rPr>
              <a:t>Start small &amp; work your way out…Don’t try to do everything in a single step!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</a:rPr>
              <a:t>Q: why not?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</a:rPr>
              <a:t>Solving problems iteratively: not a straight line (</a:t>
            </a:r>
            <a:r>
              <a:rPr lang="en-US" sz="1200" baseline="0" dirty="0" err="1" smtClean="0">
                <a:solidFill>
                  <a:prstClr val="black"/>
                </a:solidFill>
                <a:latin typeface="ArialMT"/>
              </a:rPr>
              <a:t>eg</a:t>
            </a:r>
            <a:r>
              <a:rPr lang="en-US" sz="1200" baseline="0" dirty="0" smtClean="0">
                <a:solidFill>
                  <a:prstClr val="black"/>
                </a:solidFill>
                <a:latin typeface="ArialMT"/>
              </a:rPr>
              <a:t>, there’s really no correct order)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</a:rPr>
              <a:t>Start small &amp; work your way out…Don’t try to do everything in a single step!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</a:rPr>
              <a:t>Q: why not?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All of our classes will involve some hands-on work</a:t>
            </a:r>
            <a:r>
              <a:rPr lang="en-US" baseline="0" dirty="0" smtClean="0"/>
              <a:t> (in the exercises section)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8114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~45 min?</a:t>
            </a:r>
            <a:endParaRPr lang="en-US" baseline="0" dirty="0" smtClean="0"/>
          </a:p>
          <a:p>
            <a:endParaRPr lang="en-US" dirty="0" smtClean="0"/>
          </a:p>
          <a:p>
            <a:r>
              <a:rPr lang="en-US" dirty="0" smtClean="0"/>
              <a:t>L</a:t>
            </a:r>
            <a:r>
              <a:rPr lang="en-US" baseline="0" dirty="0" smtClean="0"/>
              <a:t>et’s </a:t>
            </a:r>
            <a:r>
              <a:rPr lang="en-US" dirty="0" smtClean="0"/>
              <a:t>do some </a:t>
            </a:r>
            <a:r>
              <a:rPr lang="en-US" dirty="0" err="1" smtClean="0"/>
              <a:t>warmups</a:t>
            </a:r>
            <a:r>
              <a:rPr lang="en-US" baseline="0" dirty="0" smtClean="0"/>
              <a:t> before we start hacking at our first dataset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</a:rPr>
              <a:t>Solving problems iteratively: not a straight line (</a:t>
            </a:r>
            <a:r>
              <a:rPr lang="en-US" sz="1200" baseline="0" dirty="0" err="1" smtClean="0">
                <a:solidFill>
                  <a:prstClr val="black"/>
                </a:solidFill>
                <a:latin typeface="ArialMT"/>
              </a:rPr>
              <a:t>eg</a:t>
            </a:r>
            <a:r>
              <a:rPr lang="en-US" sz="1200" baseline="0" dirty="0" smtClean="0">
                <a:solidFill>
                  <a:prstClr val="black"/>
                </a:solidFill>
                <a:latin typeface="ArialMT"/>
              </a:rPr>
              <a:t>, there’s really no correct order)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</a:rPr>
              <a:t>Start small &amp; work your way out…Don’t try to do everything in a single step!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</a:rPr>
              <a:t>Q: why not?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</a:rPr>
              <a:t>Solving problems iteratively: not a straight line (</a:t>
            </a:r>
            <a:r>
              <a:rPr lang="en-US" sz="1200" baseline="0" dirty="0" err="1" smtClean="0">
                <a:solidFill>
                  <a:prstClr val="black"/>
                </a:solidFill>
                <a:latin typeface="ArialMT"/>
              </a:rPr>
              <a:t>eg</a:t>
            </a:r>
            <a:r>
              <a:rPr lang="en-US" sz="1200" baseline="0" dirty="0" smtClean="0">
                <a:solidFill>
                  <a:prstClr val="black"/>
                </a:solidFill>
                <a:latin typeface="ArialMT"/>
              </a:rPr>
              <a:t>, there’s really no correct order)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</a:rPr>
              <a:t>Start small &amp; work your way out…Don’t try to do everything in a single step!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</a:rPr>
              <a:t>Q: why not?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</a:rPr>
              <a:t>Solving problems iteratively: not a straight line (</a:t>
            </a:r>
            <a:r>
              <a:rPr lang="en-US" sz="1200" baseline="0" dirty="0" err="1" smtClean="0">
                <a:solidFill>
                  <a:prstClr val="black"/>
                </a:solidFill>
                <a:latin typeface="ArialMT"/>
              </a:rPr>
              <a:t>eg</a:t>
            </a:r>
            <a:r>
              <a:rPr lang="en-US" sz="1200" baseline="0" dirty="0" smtClean="0">
                <a:solidFill>
                  <a:prstClr val="black"/>
                </a:solidFill>
                <a:latin typeface="ArialMT"/>
              </a:rPr>
              <a:t>, there’s really no correct order)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</a:rPr>
              <a:t>Start small &amp; work your way out…Don’t try to do everything in a single step!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</a:rPr>
              <a:t>Q: why not?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~45 min?</a:t>
            </a:r>
            <a:endParaRPr lang="en-US" baseline="0" dirty="0" smtClean="0"/>
          </a:p>
          <a:p>
            <a:endParaRPr lang="en-US" dirty="0" smtClean="0"/>
          </a:p>
          <a:p>
            <a:r>
              <a:rPr lang="en-US" dirty="0" smtClean="0"/>
              <a:t>L</a:t>
            </a:r>
            <a:r>
              <a:rPr lang="en-US" baseline="0" dirty="0" smtClean="0"/>
              <a:t>et’s </a:t>
            </a:r>
            <a:r>
              <a:rPr lang="en-US" dirty="0" smtClean="0"/>
              <a:t>do some </a:t>
            </a:r>
            <a:r>
              <a:rPr lang="en-US" dirty="0" err="1" smtClean="0"/>
              <a:t>warmups</a:t>
            </a:r>
            <a:r>
              <a:rPr lang="en-US" baseline="0" dirty="0" smtClean="0"/>
              <a:t> before we start hacking at our first dataset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</a:rPr>
              <a:t>These are some initial very *practical* command line tools…we will be using these regularly &amp; seeing many more as the course progresses (discuss why to do this before loading into R/Python)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</a:rPr>
              <a:t>Q: are any of these unfamiliar? Can you think of any other important basic tools?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</a:rPr>
              <a:t>Q: who has heard of/used vim, </a:t>
            </a:r>
            <a:r>
              <a:rPr lang="en-US" sz="1200" baseline="0" dirty="0" err="1" smtClean="0">
                <a:solidFill>
                  <a:prstClr val="black"/>
                </a:solidFill>
                <a:latin typeface="ArialMT"/>
              </a:rPr>
              <a:t>emacs</a:t>
            </a:r>
            <a:r>
              <a:rPr lang="en-US" sz="1200" baseline="0" dirty="0" smtClean="0">
                <a:solidFill>
                  <a:prstClr val="black"/>
                </a:solidFill>
                <a:latin typeface="ArialMT"/>
              </a:rPr>
              <a:t>, </a:t>
            </a:r>
            <a:r>
              <a:rPr lang="en-US" sz="1200" baseline="0" dirty="0" err="1" smtClean="0">
                <a:solidFill>
                  <a:prstClr val="black"/>
                </a:solidFill>
                <a:latin typeface="ArialMT"/>
              </a:rPr>
              <a:t>gnuplot</a:t>
            </a:r>
            <a:r>
              <a:rPr lang="en-US" sz="1200" baseline="0" dirty="0" smtClean="0">
                <a:solidFill>
                  <a:prstClr val="black"/>
                </a:solidFill>
                <a:latin typeface="ArialMT"/>
              </a:rPr>
              <a:t>, </a:t>
            </a:r>
            <a:r>
              <a:rPr lang="en-US" sz="1200" baseline="0" dirty="0" err="1" smtClean="0">
                <a:solidFill>
                  <a:prstClr val="black"/>
                </a:solidFill>
                <a:latin typeface="ArialMT"/>
              </a:rPr>
              <a:t>numpy</a:t>
            </a:r>
            <a:r>
              <a:rPr lang="en-US" sz="1200" baseline="0" dirty="0" smtClean="0">
                <a:solidFill>
                  <a:prstClr val="black"/>
                </a:solidFill>
                <a:latin typeface="ArialMT"/>
              </a:rPr>
              <a:t>/</a:t>
            </a:r>
            <a:r>
              <a:rPr lang="en-US" sz="1200" baseline="0" dirty="0" err="1" smtClean="0">
                <a:solidFill>
                  <a:prstClr val="black"/>
                </a:solidFill>
                <a:latin typeface="ArialMT"/>
              </a:rPr>
              <a:t>scipy</a:t>
            </a:r>
            <a:r>
              <a:rPr lang="en-US" sz="1200" baseline="0" dirty="0" smtClean="0">
                <a:solidFill>
                  <a:prstClr val="black"/>
                </a:solidFill>
                <a:latin typeface="ArialMT"/>
              </a:rPr>
              <a:t>/pandas, homebrew, </a:t>
            </a:r>
            <a:r>
              <a:rPr lang="en-US" sz="1200" baseline="0" dirty="0" err="1" smtClean="0">
                <a:solidFill>
                  <a:prstClr val="black"/>
                </a:solidFill>
                <a:latin typeface="ArialMT"/>
              </a:rPr>
              <a:t>tmux</a:t>
            </a:r>
            <a:r>
              <a:rPr lang="en-US" sz="1200" baseline="0" dirty="0" smtClean="0">
                <a:solidFill>
                  <a:prstClr val="black"/>
                </a:solidFill>
                <a:latin typeface="ArialMT"/>
              </a:rPr>
              <a:t>, </a:t>
            </a:r>
            <a:r>
              <a:rPr lang="en-US" sz="1200" baseline="0" dirty="0" err="1" smtClean="0">
                <a:solidFill>
                  <a:prstClr val="black"/>
                </a:solidFill>
                <a:latin typeface="ArialMT"/>
              </a:rPr>
              <a:t>julia</a:t>
            </a:r>
            <a:r>
              <a:rPr lang="en-US" sz="1200" baseline="0" dirty="0" smtClean="0">
                <a:solidFill>
                  <a:prstClr val="black"/>
                </a:solidFill>
                <a:latin typeface="ArialMT"/>
              </a:rPr>
              <a:t>? Just (to get an idea of the pace of the class)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~45 min?</a:t>
            </a:r>
            <a:endParaRPr lang="en-US" baseline="0" dirty="0" smtClean="0"/>
          </a:p>
          <a:p>
            <a:endParaRPr lang="en-US" dirty="0" smtClean="0"/>
          </a:p>
          <a:p>
            <a:r>
              <a:rPr lang="en-US" dirty="0" smtClean="0"/>
              <a:t>L</a:t>
            </a:r>
            <a:r>
              <a:rPr lang="en-US" baseline="0" dirty="0" smtClean="0"/>
              <a:t>et’s </a:t>
            </a:r>
            <a:r>
              <a:rPr lang="en-US" dirty="0" smtClean="0"/>
              <a:t>do some </a:t>
            </a:r>
            <a:r>
              <a:rPr lang="en-US" dirty="0" err="1" smtClean="0"/>
              <a:t>warmups</a:t>
            </a:r>
            <a:r>
              <a:rPr lang="en-US" baseline="0" dirty="0" smtClean="0"/>
              <a:t> before we start hacking at our first dataset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</a:rPr>
              <a:t>These are some initial very *practical* command line tools…we will be using these regularly &amp; seeing many more as the course progresses (discuss why to do this before loading into R/Python)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</a:rPr>
              <a:t>Q: are any of these unfamiliar? Can you think of any other important basic tools?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</a:rPr>
              <a:t>Q: who has heard of/used vim, </a:t>
            </a:r>
            <a:r>
              <a:rPr lang="en-US" sz="1200" baseline="0" dirty="0" err="1" smtClean="0">
                <a:solidFill>
                  <a:prstClr val="black"/>
                </a:solidFill>
                <a:latin typeface="ArialMT"/>
              </a:rPr>
              <a:t>emacs</a:t>
            </a:r>
            <a:r>
              <a:rPr lang="en-US" sz="1200" baseline="0" dirty="0" smtClean="0">
                <a:solidFill>
                  <a:prstClr val="black"/>
                </a:solidFill>
                <a:latin typeface="ArialMT"/>
              </a:rPr>
              <a:t>, </a:t>
            </a:r>
            <a:r>
              <a:rPr lang="en-US" sz="1200" baseline="0" dirty="0" err="1" smtClean="0">
                <a:solidFill>
                  <a:prstClr val="black"/>
                </a:solidFill>
                <a:latin typeface="ArialMT"/>
              </a:rPr>
              <a:t>gnuplot</a:t>
            </a:r>
            <a:r>
              <a:rPr lang="en-US" sz="1200" baseline="0" dirty="0" smtClean="0">
                <a:solidFill>
                  <a:prstClr val="black"/>
                </a:solidFill>
                <a:latin typeface="ArialMT"/>
              </a:rPr>
              <a:t>, </a:t>
            </a:r>
            <a:r>
              <a:rPr lang="en-US" sz="1200" baseline="0" dirty="0" err="1" smtClean="0">
                <a:solidFill>
                  <a:prstClr val="black"/>
                </a:solidFill>
                <a:latin typeface="ArialMT"/>
              </a:rPr>
              <a:t>numpy</a:t>
            </a:r>
            <a:r>
              <a:rPr lang="en-US" sz="1200" baseline="0" dirty="0" smtClean="0">
                <a:solidFill>
                  <a:prstClr val="black"/>
                </a:solidFill>
                <a:latin typeface="ArialMT"/>
              </a:rPr>
              <a:t>/</a:t>
            </a:r>
            <a:r>
              <a:rPr lang="en-US" sz="1200" baseline="0" dirty="0" err="1" smtClean="0">
                <a:solidFill>
                  <a:prstClr val="black"/>
                </a:solidFill>
                <a:latin typeface="ArialMT"/>
              </a:rPr>
              <a:t>scipy</a:t>
            </a:r>
            <a:r>
              <a:rPr lang="en-US" sz="1200" baseline="0" dirty="0" smtClean="0">
                <a:solidFill>
                  <a:prstClr val="black"/>
                </a:solidFill>
                <a:latin typeface="ArialMT"/>
              </a:rPr>
              <a:t>/pandas, homebrew, </a:t>
            </a:r>
            <a:r>
              <a:rPr lang="en-US" sz="1200" baseline="0" dirty="0" err="1" smtClean="0">
                <a:solidFill>
                  <a:prstClr val="black"/>
                </a:solidFill>
                <a:latin typeface="ArialMT"/>
              </a:rPr>
              <a:t>tmux</a:t>
            </a:r>
            <a:r>
              <a:rPr lang="en-US" sz="1200" baseline="0" dirty="0" smtClean="0">
                <a:solidFill>
                  <a:prstClr val="black"/>
                </a:solidFill>
                <a:latin typeface="ArialMT"/>
              </a:rPr>
              <a:t>, </a:t>
            </a:r>
            <a:r>
              <a:rPr lang="en-US" sz="1200" baseline="0" dirty="0" err="1" smtClean="0">
                <a:solidFill>
                  <a:prstClr val="black"/>
                </a:solidFill>
                <a:latin typeface="ArialMT"/>
              </a:rPr>
              <a:t>julia</a:t>
            </a:r>
            <a:r>
              <a:rPr lang="en-US" sz="1200" baseline="0" dirty="0" smtClean="0">
                <a:solidFill>
                  <a:prstClr val="black"/>
                </a:solidFill>
                <a:latin typeface="ArialMT"/>
              </a:rPr>
              <a:t>? Just (to get an idea of the pace of the class)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~45 min?</a:t>
            </a:r>
            <a:endParaRPr lang="en-US" baseline="0" dirty="0" smtClean="0"/>
          </a:p>
          <a:p>
            <a:endParaRPr lang="en-US" dirty="0" smtClean="0"/>
          </a:p>
          <a:p>
            <a:r>
              <a:rPr lang="en-US" dirty="0" smtClean="0"/>
              <a:t>L</a:t>
            </a:r>
            <a:r>
              <a:rPr lang="en-US" baseline="0" dirty="0" smtClean="0"/>
              <a:t>et’s </a:t>
            </a:r>
            <a:r>
              <a:rPr lang="en-US" dirty="0" smtClean="0"/>
              <a:t>do some </a:t>
            </a:r>
            <a:r>
              <a:rPr lang="en-US" dirty="0" err="1" smtClean="0"/>
              <a:t>warmups</a:t>
            </a:r>
            <a:r>
              <a:rPr lang="en-US" baseline="0" dirty="0" smtClean="0"/>
              <a:t> before we start hacking at our first dataset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~15-20 min for this section?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~15-20 min for this section?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~15-20 min for this section?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~15-20 min for this section?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~15-20 min for this section?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~15-20 min for this section?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~15-20 min for this section?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This is pretty high level</a:t>
            </a: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solidFill>
                  <a:prstClr val="black"/>
                </a:solidFill>
                <a:latin typeface="ArialMT"/>
              </a:rPr>
              <a:t>Q: what kinds of tools &amp;</a:t>
            </a:r>
            <a:r>
              <a:rPr lang="en-US" sz="1200" baseline="0" dirty="0" smtClean="0">
                <a:solidFill>
                  <a:prstClr val="black"/>
                </a:solidFill>
                <a:latin typeface="ArialMT"/>
              </a:rPr>
              <a:t> techniques do you think this means? (subject of this course…”useful” depends on the particular problem)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solidFill>
                  <a:prstClr val="black"/>
                </a:solidFill>
                <a:latin typeface="ArialMT"/>
                <a:sym typeface="Wingdings"/>
              </a:rPr>
              <a:t>in general, DS is used to make intelligent decisions</a:t>
            </a: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(frequently to satisfy business requirements)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Q: does anyone know of any examples?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This is pretty high level</a:t>
            </a: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solidFill>
                  <a:prstClr val="black"/>
                </a:solidFill>
                <a:latin typeface="ArialMT"/>
              </a:rPr>
              <a:t>Q: what kinds of tools &amp;</a:t>
            </a:r>
            <a:r>
              <a:rPr lang="en-US" sz="1200" baseline="0" dirty="0" smtClean="0">
                <a:solidFill>
                  <a:prstClr val="black"/>
                </a:solidFill>
                <a:latin typeface="ArialMT"/>
              </a:rPr>
              <a:t> techniques do you think this means? (subject of this course…”useful” depends on the particular problem)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solidFill>
                  <a:prstClr val="black"/>
                </a:solidFill>
                <a:latin typeface="ArialMT"/>
                <a:sym typeface="Wingdings"/>
              </a:rPr>
              <a:t>in general, DS is used to make intelligent decisions</a:t>
            </a: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(frequently to satisfy business requirements)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Q: does anyone know of any examples?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emf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emf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em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579438"/>
            <a:ext cx="2038350" cy="21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3236" y="1144089"/>
            <a:ext cx="8469243" cy="1126998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70000"/>
              </a:lnSpc>
              <a:defRPr sz="11500" b="1" cap="all" spc="-200">
                <a:latin typeface="PFDinTextCompPro-Bold"/>
                <a:cs typeface="PFDinTextCompPro-Bold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1455" y="4118670"/>
            <a:ext cx="6553695" cy="609600"/>
          </a:xfrm>
          <a:prstGeom prst="rect">
            <a:avLst/>
          </a:prstGeom>
        </p:spPr>
        <p:txBody>
          <a:bodyPr vert="horz" lIns="65828" tIns="32914" rIns="65828" bIns="32914"/>
          <a:lstStyle>
            <a:lvl1pPr marL="0" indent="0" algn="l">
              <a:buNone/>
              <a:defRPr lang="en-US" sz="2800" u="none" baseline="0" smtClean="0"/>
            </a:lvl1pPr>
            <a:lvl2pPr marL="329138" indent="0" algn="ctr">
              <a:buNone/>
              <a:defRPr/>
            </a:lvl2pPr>
            <a:lvl3pPr marL="658277" indent="0" algn="ctr">
              <a:buNone/>
              <a:defRPr/>
            </a:lvl3pPr>
            <a:lvl4pPr marL="987415" indent="0" algn="ctr">
              <a:buNone/>
              <a:defRPr/>
            </a:lvl4pPr>
            <a:lvl5pPr marL="1316553" indent="0" algn="ctr">
              <a:buNone/>
              <a:defRPr/>
            </a:lvl5pPr>
            <a:lvl6pPr marL="1645691" indent="0" algn="ctr">
              <a:buNone/>
              <a:defRPr/>
            </a:lvl6pPr>
            <a:lvl7pPr marL="1974830" indent="0" algn="ctr">
              <a:buNone/>
              <a:defRPr/>
            </a:lvl7pPr>
            <a:lvl8pPr marL="2303968" indent="0" algn="ctr">
              <a:buNone/>
              <a:defRPr/>
            </a:lvl8pPr>
            <a:lvl9pPr marL="2633106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4313952"/>
      </p:ext>
    </p:extLst>
  </p:cSld>
  <p:clrMapOvr>
    <a:masterClrMapping/>
  </p:clrMapOvr>
  <p:transition xmlns:p14="http://schemas.microsoft.com/office/powerpoint/2010/main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rcis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/>
          <p:cNvCxnSpPr/>
          <p:nvPr userDrawn="1"/>
        </p:nvCxnSpPr>
        <p:spPr bwMode="auto">
          <a:xfrm flipH="1">
            <a:off x="454025" y="2082800"/>
            <a:ext cx="2703513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3" name="Straight Connector 12"/>
          <p:cNvCxnSpPr/>
          <p:nvPr userDrawn="1"/>
        </p:nvCxnSpPr>
        <p:spPr bwMode="auto">
          <a:xfrm>
            <a:off x="3386138" y="2085975"/>
            <a:ext cx="5272087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4" name="Straight Connector 13"/>
          <p:cNvCxnSpPr/>
          <p:nvPr userDrawn="1"/>
        </p:nvCxnSpPr>
        <p:spPr bwMode="auto">
          <a:xfrm flipH="1">
            <a:off x="454025" y="3657600"/>
            <a:ext cx="2703513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9" name="Straight Connector 18"/>
          <p:cNvCxnSpPr/>
          <p:nvPr userDrawn="1"/>
        </p:nvCxnSpPr>
        <p:spPr bwMode="auto">
          <a:xfrm flipH="1">
            <a:off x="3371850" y="3651250"/>
            <a:ext cx="5272088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612" y="1491734"/>
            <a:ext cx="2688926" cy="49034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612" y="2158557"/>
            <a:ext cx="2688926" cy="1200150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lnSpc>
                <a:spcPct val="100000"/>
              </a:lnSpc>
              <a:defRPr sz="14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  <a:endParaRPr lang="en-US" dirty="0"/>
          </a:p>
        </p:txBody>
      </p:sp>
      <p:sp>
        <p:nvSpPr>
          <p:cNvPr id="8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idx="12"/>
          </p:nvPr>
        </p:nvSpPr>
        <p:spPr>
          <a:xfrm>
            <a:off x="3386137" y="1494184"/>
            <a:ext cx="5257800" cy="49034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half" idx="13"/>
          </p:nvPr>
        </p:nvSpPr>
        <p:spPr>
          <a:xfrm>
            <a:off x="3386137" y="2161007"/>
            <a:ext cx="1219200" cy="1111856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 i="1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0" name="Content Placeholder 3"/>
          <p:cNvSpPr>
            <a:spLocks noGrp="1"/>
          </p:cNvSpPr>
          <p:nvPr>
            <p:ph sz="half" idx="14"/>
          </p:nvPr>
        </p:nvSpPr>
        <p:spPr>
          <a:xfrm>
            <a:off x="4853747" y="2161007"/>
            <a:ext cx="3790189" cy="1111856"/>
          </a:xfrm>
          <a:prstGeom prst="rect">
            <a:avLst/>
          </a:prstGeom>
        </p:spPr>
        <p:txBody>
          <a:bodyPr vert="horz" lIns="0" tIns="32914" rIns="65828" bIns="32914"/>
          <a:lstStyle>
            <a:lvl1pPr marL="225425" indent="-225425">
              <a:lnSpc>
                <a:spcPct val="100000"/>
              </a:lnSpc>
              <a:buSzPct val="100000"/>
              <a:buFont typeface="+mj-lt"/>
              <a:buAutoNum type="arabicPeriod"/>
              <a:defRPr sz="14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1" name="Text Placeholder 2"/>
          <p:cNvSpPr>
            <a:spLocks noGrp="1"/>
          </p:cNvSpPr>
          <p:nvPr>
            <p:ph type="body" idx="15"/>
          </p:nvPr>
        </p:nvSpPr>
        <p:spPr>
          <a:xfrm>
            <a:off x="468612" y="3070370"/>
            <a:ext cx="2688926" cy="49034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Content Placeholder 3"/>
          <p:cNvSpPr>
            <a:spLocks noGrp="1"/>
          </p:cNvSpPr>
          <p:nvPr>
            <p:ph sz="half" idx="16"/>
          </p:nvPr>
        </p:nvSpPr>
        <p:spPr>
          <a:xfrm>
            <a:off x="468612" y="3737193"/>
            <a:ext cx="2688926" cy="1406307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  <a:endParaRPr lang="en-US" dirty="0"/>
          </a:p>
        </p:txBody>
      </p:sp>
      <p:sp>
        <p:nvSpPr>
          <p:cNvPr id="17" name="Text Placeholder 2"/>
          <p:cNvSpPr>
            <a:spLocks noGrp="1"/>
          </p:cNvSpPr>
          <p:nvPr>
            <p:ph type="body" idx="18"/>
          </p:nvPr>
        </p:nvSpPr>
        <p:spPr>
          <a:xfrm>
            <a:off x="3386137" y="2933700"/>
            <a:ext cx="5257800" cy="61988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8" name="Content Placeholder 3"/>
          <p:cNvSpPr>
            <a:spLocks noGrp="1"/>
          </p:cNvSpPr>
          <p:nvPr>
            <p:ph sz="half" idx="19"/>
          </p:nvPr>
        </p:nvSpPr>
        <p:spPr>
          <a:xfrm>
            <a:off x="3386137" y="3730063"/>
            <a:ext cx="5257800" cy="1406307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  <a:endParaRPr lang="en-US" dirty="0"/>
          </a:p>
        </p:txBody>
      </p:sp>
      <p:sp>
        <p:nvSpPr>
          <p:cNvPr id="23" name="Slide Number Placeholder 6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DC701D-38C3-2B44-A4BF-009E7CC0FE0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716122"/>
      </p:ext>
    </p:extLst>
  </p:cSld>
  <p:clrMapOvr>
    <a:masterClrMapping/>
  </p:clrMapOvr>
  <p:transition xmlns:p14="http://schemas.microsoft.com/office/powerpoint/2010/main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 userDrawn="1"/>
        </p:nvCxnSpPr>
        <p:spPr bwMode="auto">
          <a:xfrm flipH="1">
            <a:off x="6169025" y="2082800"/>
            <a:ext cx="2703513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0" name="Straight Connector 9"/>
          <p:cNvCxnSpPr/>
          <p:nvPr userDrawn="1"/>
        </p:nvCxnSpPr>
        <p:spPr bwMode="auto">
          <a:xfrm>
            <a:off x="476250" y="2082800"/>
            <a:ext cx="5500688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83611" y="1498728"/>
            <a:ext cx="2688926" cy="49034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3611" y="2156844"/>
            <a:ext cx="2688926" cy="2834256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lnSpc>
                <a:spcPct val="100000"/>
              </a:lnSpc>
              <a:defRPr sz="14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  <a:endParaRPr lang="en-US" dirty="0"/>
          </a:p>
        </p:txBody>
      </p:sp>
      <p:sp>
        <p:nvSpPr>
          <p:cNvPr id="8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idx="12"/>
          </p:nvPr>
        </p:nvSpPr>
        <p:spPr>
          <a:xfrm>
            <a:off x="476249" y="1498728"/>
            <a:ext cx="5500688" cy="49034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Content Placeholder 3"/>
          <p:cNvSpPr>
            <a:spLocks noGrp="1"/>
          </p:cNvSpPr>
          <p:nvPr>
            <p:ph sz="half" idx="16"/>
          </p:nvPr>
        </p:nvSpPr>
        <p:spPr>
          <a:xfrm>
            <a:off x="476249" y="2156844"/>
            <a:ext cx="5500688" cy="2834256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ctrTitle"/>
          </p:nvPr>
        </p:nvSpPr>
        <p:spPr>
          <a:xfrm>
            <a:off x="442981" y="1066788"/>
            <a:ext cx="8429555" cy="571512"/>
          </a:xfrm>
          <a:prstGeom prst="rect">
            <a:avLst/>
          </a:prstGeom>
        </p:spPr>
        <p:txBody>
          <a:bodyPr vert="horz" lIns="0" tIns="32914" rIns="65828" bIns="32914"/>
          <a:lstStyle>
            <a:lvl1pPr>
              <a:lnSpc>
                <a:spcPts val="3599"/>
              </a:lnSpc>
              <a:defRPr sz="3900" b="1" cap="all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Slide Number Placeholder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818E8F9-447F-654D-803B-9DEE29FFF51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864468"/>
      </p:ext>
    </p:extLst>
  </p:cSld>
  <p:clrMapOvr>
    <a:masterClrMapping/>
  </p:clrMapOvr>
  <p:transition xmlns:p14="http://schemas.microsoft.com/office/powerpoint/2010/main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8611" y="1226439"/>
            <a:ext cx="4158065" cy="3470148"/>
          </a:xfrm>
          <a:prstGeom prst="rect">
            <a:avLst/>
          </a:prstGeom>
        </p:spPr>
        <p:txBody>
          <a:bodyPr vert="horz" lIns="65828" tIns="32914" rIns="65828" bIns="32914"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36400" y="1226439"/>
            <a:ext cx="4158065" cy="3470148"/>
          </a:xfrm>
          <a:prstGeom prst="rect">
            <a:avLst/>
          </a:prstGeom>
        </p:spPr>
        <p:txBody>
          <a:bodyPr vert="horz" lIns="65828" tIns="32914" rIns="65828" bIns="32914"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Box 1"/>
          <p:cNvSpPr txBox="1"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9262ABD-C146-AE4A-B90F-9D71F19074E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792682"/>
      </p:ext>
    </p:extLst>
  </p:cSld>
  <p:clrMapOvr>
    <a:masterClrMapping/>
  </p:clrMapOvr>
  <p:transition xmlns:p14="http://schemas.microsoft.com/office/powerpoint/2010/main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Sub 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Box 1"/>
          <p:cNvSpPr txBox="1"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961AC2-C84F-D04B-81D7-7DCA9165AC6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1233677"/>
      </p:ext>
    </p:extLst>
  </p:cSld>
  <p:clrMapOvr>
    <a:masterClrMapping/>
  </p:clrMapOvr>
  <p:transition xmlns:p14="http://schemas.microsoft.com/office/powerpoint/2010/main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hart Placeholder 4"/>
          <p:cNvSpPr>
            <a:spLocks noGrp="1"/>
          </p:cNvSpPr>
          <p:nvPr>
            <p:ph type="chart" sz="quarter" idx="13"/>
          </p:nvPr>
        </p:nvSpPr>
        <p:spPr>
          <a:xfrm>
            <a:off x="2624138" y="1333500"/>
            <a:ext cx="3733800" cy="3505200"/>
          </a:xfrm>
          <a:prstGeom prst="rect">
            <a:avLst/>
          </a:prstGeom>
        </p:spPr>
        <p:txBody>
          <a:bodyPr vert="horz"/>
          <a:lstStyle/>
          <a:p>
            <a:pPr lvl="0"/>
            <a:endParaRPr lang="en-US" noProof="0">
              <a:sym typeface="News706 BT" charset="0"/>
            </a:endParaRPr>
          </a:p>
        </p:txBody>
      </p:sp>
      <p:sp>
        <p:nvSpPr>
          <p:cNvPr id="6" name="Text Box 1"/>
          <p:cNvSpPr txBox="1">
            <a:spLocks noGrp="1" noChangeArrowheads="1"/>
          </p:cNvSpPr>
          <p:nvPr>
            <p:ph type="sldNum" sz="quarter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C940B09-2C87-A043-B6A7-0D31B4E0874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4565208"/>
      </p:ext>
    </p:extLst>
  </p:cSld>
  <p:clrMapOvr>
    <a:masterClrMapping/>
  </p:clrMapOvr>
  <p:transition xmlns:p14="http://schemas.microsoft.com/office/powerpoint/2010/main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6704C70-ACA5-F34F-A1DA-C6016D40A00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3235850"/>
      </p:ext>
    </p:extLst>
  </p:cSld>
  <p:clrMapOvr>
    <a:masterClrMapping/>
  </p:clrMapOvr>
  <p:transition xmlns:p14="http://schemas.microsoft.com/office/powerpoint/2010/main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8398" y="1115943"/>
            <a:ext cx="8425853" cy="2579757"/>
          </a:xfrm>
          <a:prstGeom prst="rect">
            <a:avLst/>
          </a:prstGeom>
        </p:spPr>
        <p:txBody>
          <a:bodyPr vert="horz" lIns="65828" tIns="32914" rIns="65828" bIns="32914"/>
          <a:lstStyle>
            <a:lvl1pPr>
              <a:lnSpc>
                <a:spcPct val="70000"/>
              </a:lnSpc>
              <a:defRPr sz="8800" b="1" cap="all" spc="-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611" y="3314700"/>
            <a:ext cx="8425853" cy="1793748"/>
          </a:xfrm>
          <a:prstGeom prst="rect">
            <a:avLst/>
          </a:prstGeom>
        </p:spPr>
        <p:txBody>
          <a:bodyPr vert="horz" lIns="65828" tIns="32914" rIns="65828" bIns="32914" anchor="b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371266" y="495300"/>
            <a:ext cx="6400800" cy="304800"/>
          </a:xfrm>
          <a:prstGeom prst="rect">
            <a:avLst/>
          </a:prstGeom>
        </p:spPr>
        <p:txBody>
          <a:bodyPr vert="horz"/>
          <a:lstStyle>
            <a:lvl1pPr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262938" y="458788"/>
            <a:ext cx="641350" cy="341312"/>
          </a:xfrm>
          <a:prstGeom prst="rect">
            <a:avLst/>
          </a:prstGeom>
        </p:spPr>
        <p:txBody>
          <a:bodyPr rIns="0"/>
          <a:lstStyle>
            <a:lvl1pPr algn="r">
              <a:defRPr sz="2300" b="1">
                <a:solidFill>
                  <a:schemeClr val="tx1"/>
                </a:solidFill>
                <a:latin typeface="+mj-lt"/>
              </a:defRPr>
            </a:lvl1pPr>
          </a:lstStyle>
          <a:p>
            <a:pPr>
              <a:defRPr/>
            </a:pPr>
            <a:fld id="{7D2F14C5-AF8B-6B42-A67C-58A084EA75B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352103"/>
      </p:ext>
    </p:extLst>
  </p:cSld>
  <p:clrMapOvr>
    <a:masterClrMapping/>
  </p:clrMapOvr>
  <p:transition xmlns:p14="http://schemas.microsoft.com/office/powerpoint/2010/main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8398" y="1115943"/>
            <a:ext cx="8425853" cy="2579757"/>
          </a:xfrm>
          <a:prstGeom prst="rect">
            <a:avLst/>
          </a:prstGeom>
        </p:spPr>
        <p:txBody>
          <a:bodyPr vert="horz" lIns="65828" tIns="32914" rIns="65828" bIns="32914"/>
          <a:lstStyle>
            <a:lvl1pPr>
              <a:lnSpc>
                <a:spcPct val="70000"/>
              </a:lnSpc>
              <a:defRPr sz="8800" b="1" cap="all" spc="-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611" y="3314700"/>
            <a:ext cx="8425853" cy="1793748"/>
          </a:xfrm>
          <a:prstGeom prst="rect">
            <a:avLst/>
          </a:prstGeom>
        </p:spPr>
        <p:txBody>
          <a:bodyPr vert="horz" lIns="65828" tIns="32914" rIns="65828" bIns="32914" anchor="b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371266" y="495300"/>
            <a:ext cx="6400800" cy="304800"/>
          </a:xfrm>
          <a:prstGeom prst="rect">
            <a:avLst/>
          </a:prstGeom>
        </p:spPr>
        <p:txBody>
          <a:bodyPr vert="horz"/>
          <a:lstStyle>
            <a:lvl1pPr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262938" y="458788"/>
            <a:ext cx="641350" cy="341312"/>
          </a:xfrm>
          <a:prstGeom prst="rect">
            <a:avLst/>
          </a:prstGeom>
        </p:spPr>
        <p:txBody>
          <a:bodyPr rIns="0"/>
          <a:lstStyle>
            <a:lvl1pPr algn="r">
              <a:defRPr sz="2300" b="1">
                <a:solidFill>
                  <a:schemeClr val="tx1"/>
                </a:solidFill>
                <a:latin typeface="+mj-lt"/>
              </a:defRPr>
            </a:lvl1pPr>
          </a:lstStyle>
          <a:p>
            <a:pPr>
              <a:defRPr/>
            </a:pPr>
            <a:fld id="{7D2F14C5-AF8B-6B42-A67C-58A084EA75B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1714653"/>
      </p:ext>
    </p:extLst>
  </p:cSld>
  <p:clrMapOvr>
    <a:masterClrMapping/>
  </p:clrMapOvr>
  <p:transition xmlns:p14="http://schemas.microsoft.com/office/powerpoint/2010/main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2982" y="1066788"/>
            <a:ext cx="4924355" cy="1126998"/>
          </a:xfrm>
          <a:prstGeom prst="rect">
            <a:avLst/>
          </a:prstGeom>
        </p:spPr>
        <p:txBody>
          <a:bodyPr vert="horz" lIns="0" tIns="32914" rIns="65828" bIns="32914"/>
          <a:lstStyle>
            <a:lvl1pPr>
              <a:lnSpc>
                <a:spcPts val="3599"/>
              </a:lnSpc>
              <a:defRPr sz="3900" b="1" cap="all" baseline="0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182" y="2072196"/>
            <a:ext cx="5748356" cy="1343025"/>
          </a:xfrm>
          <a:prstGeom prst="rect">
            <a:avLst/>
          </a:prstGeom>
        </p:spPr>
        <p:txBody>
          <a:bodyPr vert="horz" lIns="0" tIns="32914" rIns="65828" bIns="32914"/>
          <a:lstStyle>
            <a:lvl1pPr marL="174625" indent="-174625" algn="l">
              <a:buSzPct val="69000"/>
              <a:buFont typeface="Lucida Grande"/>
              <a:buChar char="‣"/>
              <a:defRPr baseline="0"/>
            </a:lvl1pPr>
            <a:lvl2pPr marL="329138" indent="0" algn="ctr">
              <a:buNone/>
              <a:defRPr/>
            </a:lvl2pPr>
            <a:lvl3pPr marL="658277" indent="0" algn="ctr">
              <a:buNone/>
              <a:defRPr/>
            </a:lvl3pPr>
            <a:lvl4pPr marL="987415" indent="0" algn="ctr">
              <a:buNone/>
              <a:defRPr/>
            </a:lvl4pPr>
            <a:lvl5pPr marL="1316553" indent="0" algn="ctr">
              <a:buNone/>
              <a:defRPr/>
            </a:lvl5pPr>
            <a:lvl6pPr marL="1645691" indent="0" algn="ctr">
              <a:buNone/>
              <a:defRPr/>
            </a:lvl6pPr>
            <a:lvl7pPr marL="1974830" indent="0" algn="ctr">
              <a:buNone/>
              <a:defRPr/>
            </a:lvl7pPr>
            <a:lvl8pPr marL="2303968" indent="0" algn="ctr">
              <a:buNone/>
              <a:defRPr/>
            </a:lvl8pPr>
            <a:lvl9pPr marL="2633106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6" y="495300"/>
            <a:ext cx="6400800" cy="30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2"/>
          </p:nvPr>
        </p:nvSpPr>
        <p:spPr>
          <a:xfrm>
            <a:off x="6205537" y="2095500"/>
            <a:ext cx="2743200" cy="27432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/>
            </a:lvl1pPr>
          </a:lstStyle>
          <a:p>
            <a:pPr lvl="0"/>
            <a:endParaRPr lang="en-US" dirty="0"/>
          </a:p>
        </p:txBody>
      </p:sp>
      <p:sp>
        <p:nvSpPr>
          <p:cNvPr id="6" name="Text Box 1"/>
          <p:cNvSpPr txBox="1">
            <a:spLocks noGrp="1" noChangeArrowheads="1"/>
          </p:cNvSpPr>
          <p:nvPr>
            <p:ph type="sldNum" sz="quarter" idx="13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D11C055-FFE5-AD49-B3A5-A8977414392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0009757"/>
      </p:ext>
    </p:extLst>
  </p:cSld>
  <p:clrMapOvr>
    <a:masterClrMapping/>
  </p:clrMapOvr>
  <p:transition xmlns:p14="http://schemas.microsoft.com/office/powerpoint/2010/main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2981" y="1066788"/>
            <a:ext cx="8429555" cy="1126998"/>
          </a:xfrm>
          <a:prstGeom prst="rect">
            <a:avLst/>
          </a:prstGeom>
        </p:spPr>
        <p:txBody>
          <a:bodyPr vert="horz" lIns="0" tIns="32914" rIns="65828" bIns="32914"/>
          <a:lstStyle>
            <a:lvl1pPr>
              <a:lnSpc>
                <a:spcPts val="3599"/>
              </a:lnSpc>
              <a:defRPr sz="3900" b="1" cap="all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454025" y="2066446"/>
            <a:ext cx="8418512" cy="3000854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Font typeface="Arial"/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ext Box 1"/>
          <p:cNvSpPr txBox="1">
            <a:spLocks noGrp="1" noChangeArrowheads="1"/>
          </p:cNvSpPr>
          <p:nvPr>
            <p:ph type="sldNum" sz="quarter" idx="13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D34588A-CBAF-924B-A77D-DE72B91A920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5346501"/>
      </p:ext>
    </p:extLst>
  </p:cSld>
  <p:clrMapOvr>
    <a:masterClrMapping/>
  </p:clrMapOvr>
  <p:transition xmlns:p14="http://schemas.microsoft.com/office/powerpoint/2010/main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Line 1"/>
          <p:cNvSpPr>
            <a:spLocks noChangeShapeType="1"/>
          </p:cNvSpPr>
          <p:nvPr userDrawn="1"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" name="Line 2"/>
          <p:cNvSpPr>
            <a:spLocks noChangeShapeType="1"/>
          </p:cNvSpPr>
          <p:nvPr userDrawn="1"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185737" y="190500"/>
            <a:ext cx="8991600" cy="4876800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2981" y="1066788"/>
            <a:ext cx="8429555" cy="1126998"/>
          </a:xfrm>
          <a:prstGeom prst="rect">
            <a:avLst/>
          </a:prstGeom>
        </p:spPr>
        <p:txBody>
          <a:bodyPr vert="horz" lIns="0" tIns="32914" rIns="65828" bIns="32914"/>
          <a:lstStyle>
            <a:lvl1pPr>
              <a:lnSpc>
                <a:spcPts val="3599"/>
              </a:lnSpc>
              <a:defRPr sz="3900" b="1" cap="all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C75AE0-23F4-5347-8791-D0888DD1677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432574"/>
      </p:ext>
    </p:extLst>
  </p:cSld>
  <p:clrMapOvr>
    <a:masterClrMapping/>
  </p:clrMapOvr>
  <p:transition xmlns:p14="http://schemas.microsoft.com/office/powerpoint/2010/main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k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1"/>
          <p:cNvSpPr>
            <a:spLocks noChangeShapeType="1"/>
          </p:cNvSpPr>
          <p:nvPr userDrawn="1"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" name="Line 2"/>
          <p:cNvSpPr>
            <a:spLocks noChangeShapeType="1"/>
          </p:cNvSpPr>
          <p:nvPr userDrawn="1"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8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4750" y="1104900"/>
            <a:ext cx="4522788" cy="3665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2650614" y="1287507"/>
            <a:ext cx="4130297" cy="2332424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504265-9D4A-1740-9DB8-71F1BEF617F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398603"/>
      </p:ext>
    </p:extLst>
  </p:cSld>
  <p:clrMapOvr>
    <a:masterClrMapping/>
  </p:clrMapOvr>
  <p:transition xmlns:p14="http://schemas.microsoft.com/office/powerpoint/2010/main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7713" y="1111250"/>
            <a:ext cx="5259387" cy="368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Line 1"/>
          <p:cNvSpPr>
            <a:spLocks noChangeShapeType="1"/>
          </p:cNvSpPr>
          <p:nvPr userDrawn="1"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" name="Line 2"/>
          <p:cNvSpPr>
            <a:spLocks noChangeShapeType="1"/>
          </p:cNvSpPr>
          <p:nvPr userDrawn="1"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2706656" y="1308224"/>
            <a:ext cx="3915024" cy="2438659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B06ABFC-B8B3-914E-B6DA-1FC6B47E460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197056"/>
      </p:ext>
    </p:extLst>
  </p:cSld>
  <p:clrMapOvr>
    <a:masterClrMapping/>
  </p:clrMapOvr>
  <p:transition xmlns:p14="http://schemas.microsoft.com/office/powerpoint/2010/main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2513" y="1136650"/>
            <a:ext cx="4862512" cy="3808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Line 1"/>
          <p:cNvSpPr>
            <a:spLocks noChangeShapeType="1"/>
          </p:cNvSpPr>
          <p:nvPr userDrawn="1"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" name="Line 2"/>
          <p:cNvSpPr>
            <a:spLocks noChangeShapeType="1"/>
          </p:cNvSpPr>
          <p:nvPr userDrawn="1"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2809224" y="1559355"/>
            <a:ext cx="3870218" cy="2909725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8E904AF-C4D6-B94B-B319-23ED26598B7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45869"/>
      </p:ext>
    </p:extLst>
  </p:cSld>
  <p:clrMapOvr>
    <a:masterClrMapping/>
  </p:clrMapOvr>
  <p:transition xmlns:p14="http://schemas.microsoft.com/office/powerpoint/2010/main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Phone 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54" b="9073"/>
          <a:stretch>
            <a:fillRect/>
          </a:stretch>
        </p:blipFill>
        <p:spPr bwMode="auto">
          <a:xfrm>
            <a:off x="719138" y="1049338"/>
            <a:ext cx="7586662" cy="387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Line 1"/>
          <p:cNvSpPr>
            <a:spLocks noChangeShapeType="1"/>
          </p:cNvSpPr>
          <p:nvPr userDrawn="1"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9" name="Line 2"/>
          <p:cNvSpPr>
            <a:spLocks noChangeShapeType="1"/>
          </p:cNvSpPr>
          <p:nvPr userDrawn="1"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1313737" y="1419408"/>
            <a:ext cx="1677751" cy="2870892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half" idx="13"/>
          </p:nvPr>
        </p:nvSpPr>
        <p:spPr>
          <a:xfrm>
            <a:off x="3899979" y="1784167"/>
            <a:ext cx="1629991" cy="2415208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sz="half" idx="14"/>
          </p:nvPr>
        </p:nvSpPr>
        <p:spPr>
          <a:xfrm>
            <a:off x="6386666" y="1490085"/>
            <a:ext cx="1693292" cy="2815215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CDBDE2-F560-4B40-974D-A0F438C329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723457"/>
      </p:ext>
    </p:extLst>
  </p:cSld>
  <p:clrMapOvr>
    <a:masterClrMapping/>
  </p:clrMapOvr>
  <p:transition xmlns:p14="http://schemas.microsoft.com/office/powerpoint/2010/main"/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6.xml"/><Relationship Id="rId15" Type="http://schemas.openxmlformats.org/officeDocument/2006/relationships/theme" Target="../theme/theme2.xml"/><Relationship Id="rId1" Type="http://schemas.openxmlformats.org/officeDocument/2006/relationships/slideLayout" Target="../slideLayouts/slideLayout3.xml"/><Relationship Id="rId2" Type="http://schemas.openxmlformats.org/officeDocument/2006/relationships/slideLayout" Target="../slideLayouts/slideLayout4.xml"/><Relationship Id="rId3" Type="http://schemas.openxmlformats.org/officeDocument/2006/relationships/slideLayout" Target="../slideLayouts/slideLayout5.xml"/><Relationship Id="rId4" Type="http://schemas.openxmlformats.org/officeDocument/2006/relationships/slideLayout" Target="../slideLayouts/slideLayout6.xml"/><Relationship Id="rId5" Type="http://schemas.openxmlformats.org/officeDocument/2006/relationships/slideLayout" Target="../slideLayouts/slideLayout7.xml"/><Relationship Id="rId6" Type="http://schemas.openxmlformats.org/officeDocument/2006/relationships/slideLayout" Target="../slideLayouts/slideLayout8.xml"/><Relationship Id="rId7" Type="http://schemas.openxmlformats.org/officeDocument/2006/relationships/slideLayout" Target="../slideLayouts/slideLayout9.xml"/><Relationship Id="rId8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Line 1"/>
          <p:cNvSpPr>
            <a:spLocks noChangeShapeType="1"/>
          </p:cNvSpPr>
          <p:nvPr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27" name="Line 2"/>
          <p:cNvSpPr>
            <a:spLocks noChangeShapeType="1"/>
          </p:cNvSpPr>
          <p:nvPr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4107" r:id="rId1"/>
    <p:sldLayoutId id="2147484108" r:id="rId2"/>
  </p:sldLayoutIdLst>
  <p:transition xmlns:p14="http://schemas.microsoft.com/office/powerpoint/2010/main"/>
  <p:txStyles>
    <p:titleStyle>
      <a:lvl1pPr algn="l" rtl="0" eaLnBrk="1" fontAlgn="base" hangingPunct="1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+mj-lt"/>
          <a:ea typeface="+mj-ea"/>
          <a:cs typeface="+mj-cs"/>
          <a:sym typeface="PFDinTextCompPro-Bold" charset="0"/>
        </a:defRPr>
      </a:lvl1pPr>
      <a:lvl2pPr algn="l" rtl="0" eaLnBrk="1" fontAlgn="base" hangingPunct="1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2pPr>
      <a:lvl3pPr algn="l" rtl="0" eaLnBrk="1" fontAlgn="base" hangingPunct="1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3pPr>
      <a:lvl4pPr algn="l" rtl="0" eaLnBrk="1" fontAlgn="base" hangingPunct="1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4pPr>
      <a:lvl5pPr algn="l" rtl="0" eaLnBrk="1" fontAlgn="base" hangingPunct="1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5pPr>
      <a:lvl6pPr marL="329138" algn="l" rtl="0" eaLnBrk="1" fontAlgn="base" hangingPunct="1">
        <a:lnSpc>
          <a:spcPts val="10079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6pPr>
      <a:lvl7pPr marL="658277" algn="l" rtl="0" eaLnBrk="1" fontAlgn="base" hangingPunct="1">
        <a:lnSpc>
          <a:spcPts val="10079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7pPr>
      <a:lvl8pPr marL="987415" algn="l" rtl="0" eaLnBrk="1" fontAlgn="base" hangingPunct="1">
        <a:lnSpc>
          <a:spcPts val="10079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8pPr>
      <a:lvl9pPr marL="1316553" algn="l" rtl="0" eaLnBrk="1" fontAlgn="base" hangingPunct="1">
        <a:lnSpc>
          <a:spcPts val="10079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9pPr>
    </p:titleStyle>
    <p:bodyStyle>
      <a:lvl1pPr marL="342900" indent="-342900" algn="l" rtl="0" eaLnBrk="1" fontAlgn="base" hangingPunct="1">
        <a:lnSpc>
          <a:spcPts val="2588"/>
        </a:lnSpc>
        <a:spcBef>
          <a:spcPct val="0"/>
        </a:spcBef>
        <a:spcAft>
          <a:spcPct val="0"/>
        </a:spcAft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1pPr>
      <a:lvl2pPr marL="292100" indent="-146050" algn="l" rtl="0" eaLnBrk="1" fontAlgn="base" hangingPunct="1">
        <a:lnSpc>
          <a:spcPts val="258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2pPr>
      <a:lvl3pPr marL="438150" indent="-146050" algn="l" rtl="0" eaLnBrk="1" fontAlgn="base" hangingPunct="1">
        <a:lnSpc>
          <a:spcPts val="258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3pPr>
      <a:lvl4pPr marL="584200" indent="-146050" algn="l" rtl="0" eaLnBrk="1" fontAlgn="base" hangingPunct="1">
        <a:lnSpc>
          <a:spcPts val="258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4pPr>
      <a:lvl5pPr marL="730250" indent="-146050" algn="l" rtl="0" eaLnBrk="1" fontAlgn="base" hangingPunct="1">
        <a:lnSpc>
          <a:spcPts val="258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5pPr>
      <a:lvl6pPr marL="1060557" indent="-146284" algn="l" rtl="0" eaLnBrk="1" fontAlgn="base" hangingPunct="1">
        <a:lnSpc>
          <a:spcPts val="2592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6pPr>
      <a:lvl7pPr marL="1389695" indent="-146284" algn="l" rtl="0" eaLnBrk="1" fontAlgn="base" hangingPunct="1">
        <a:lnSpc>
          <a:spcPts val="2592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7pPr>
      <a:lvl8pPr marL="1718833" indent="-146284" algn="l" rtl="0" eaLnBrk="1" fontAlgn="base" hangingPunct="1">
        <a:lnSpc>
          <a:spcPts val="2592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8pPr>
      <a:lvl9pPr marL="2047972" indent="-146284" algn="l" rtl="0" eaLnBrk="1" fontAlgn="base" hangingPunct="1">
        <a:lnSpc>
          <a:spcPts val="2592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9pPr>
    </p:bodyStyle>
    <p:otherStyle>
      <a:defPPr>
        <a:defRPr lang="en-US"/>
      </a:defPPr>
      <a:lvl1pPr marL="0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29138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58277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987415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316553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691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74830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303968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633106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Text Box 1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8650288" y="530225"/>
            <a:ext cx="254000" cy="311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none" lIns="65828" tIns="32914" rIns="0" bIns="32914" numCol="1" anchor="ctr" anchorCtr="0" compatLnSpc="1">
            <a:prstTxWarp prst="textNoShape">
              <a:avLst/>
            </a:prstTxWarp>
          </a:bodyPr>
          <a:lstStyle>
            <a:lvl1pPr algn="r">
              <a:lnSpc>
                <a:spcPts val="2304"/>
              </a:lnSpc>
              <a:defRPr sz="2300" b="1">
                <a:solidFill>
                  <a:schemeClr val="tx1"/>
                </a:solidFill>
                <a:latin typeface="+mj-lt"/>
                <a:ea typeface="ＭＳ Ｐゴシック" charset="0"/>
                <a:cs typeface="PFDinTextCompPro-Bold" charset="0"/>
                <a:sym typeface="PFDinTextCompPro-Bold" charset="0"/>
              </a:defRPr>
            </a:lvl1pPr>
            <a:lvl2pPr algn="l"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2pPr>
            <a:lvl3pPr algn="l"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3pPr>
            <a:lvl4pPr algn="l"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4pPr>
            <a:lvl5pPr algn="l"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9pPr>
          </a:lstStyle>
          <a:p>
            <a:pPr>
              <a:defRPr/>
            </a:pPr>
            <a:fld id="{41D72CFD-D302-374C-B1F5-8330648B667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099" name="Line 1"/>
          <p:cNvSpPr>
            <a:spLocks noChangeShapeType="1"/>
          </p:cNvSpPr>
          <p:nvPr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100" name="Line 2"/>
          <p:cNvSpPr>
            <a:spLocks noChangeShapeType="1"/>
          </p:cNvSpPr>
          <p:nvPr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01" r:id="rId1"/>
    <p:sldLayoutId id="2147484102" r:id="rId2"/>
    <p:sldLayoutId id="2147484109" r:id="rId3"/>
    <p:sldLayoutId id="2147484110" r:id="rId4"/>
    <p:sldLayoutId id="2147484111" r:id="rId5"/>
    <p:sldLayoutId id="2147484112" r:id="rId6"/>
    <p:sldLayoutId id="2147484113" r:id="rId7"/>
    <p:sldLayoutId id="2147484114" r:id="rId8"/>
    <p:sldLayoutId id="2147484115" r:id="rId9"/>
    <p:sldLayoutId id="2147484103" r:id="rId10"/>
    <p:sldLayoutId id="2147484104" r:id="rId11"/>
    <p:sldLayoutId id="2147484105" r:id="rId12"/>
    <p:sldLayoutId id="2147484106" r:id="rId13"/>
    <p:sldLayoutId id="2147484116" r:id="rId14"/>
  </p:sldLayoutIdLst>
  <p:transition xmlns:p14="http://schemas.microsoft.com/office/powerpoint/2010/main"/>
  <p:hf hdr="0" ftr="0" dt="0"/>
  <p:txStyles>
    <p:titleStyle>
      <a:lvl1pPr algn="l" rtl="0" eaLnBrk="0" fontAlgn="base" hangingPunct="0">
        <a:lnSpc>
          <a:spcPts val="23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+mj-lt"/>
          <a:ea typeface="+mj-ea"/>
          <a:cs typeface="+mj-cs"/>
          <a:sym typeface="PFDinTextCompPro-Bold" charset="0"/>
        </a:defRPr>
      </a:lvl1pPr>
      <a:lvl2pPr algn="l" rtl="0" eaLnBrk="0" fontAlgn="base" hangingPunct="0">
        <a:lnSpc>
          <a:spcPts val="23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2pPr>
      <a:lvl3pPr algn="l" rtl="0" eaLnBrk="0" fontAlgn="base" hangingPunct="0">
        <a:lnSpc>
          <a:spcPts val="23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3pPr>
      <a:lvl4pPr algn="l" rtl="0" eaLnBrk="0" fontAlgn="base" hangingPunct="0">
        <a:lnSpc>
          <a:spcPts val="23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4pPr>
      <a:lvl5pPr algn="l" rtl="0" eaLnBrk="0" fontAlgn="base" hangingPunct="0">
        <a:lnSpc>
          <a:spcPts val="23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5pPr>
      <a:lvl6pPr marL="329138" algn="l" rtl="0" fontAlgn="base">
        <a:lnSpc>
          <a:spcPts val="2304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6pPr>
      <a:lvl7pPr marL="658277" algn="l" rtl="0" fontAlgn="base">
        <a:lnSpc>
          <a:spcPts val="2304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7pPr>
      <a:lvl8pPr marL="987415" algn="l" rtl="0" fontAlgn="base">
        <a:lnSpc>
          <a:spcPts val="2304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8pPr>
      <a:lvl9pPr marL="1316553" algn="l" rtl="0" fontAlgn="base">
        <a:lnSpc>
          <a:spcPts val="2304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9pPr>
    </p:titleStyle>
    <p:bodyStyle>
      <a:lvl1pPr marL="146050" indent="-146050" algn="l" rtl="0" eaLnBrk="0" fontAlgn="base" hangingPunct="0">
        <a:lnSpc>
          <a:spcPts val="2450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1pPr>
      <a:lvl2pPr marL="292100" indent="-146050" algn="l" rtl="0" eaLnBrk="0" fontAlgn="base" hangingPunct="0">
        <a:lnSpc>
          <a:spcPts val="2450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2pPr>
      <a:lvl3pPr marL="438150" indent="-146050" algn="l" rtl="0" eaLnBrk="0" fontAlgn="base" hangingPunct="0">
        <a:lnSpc>
          <a:spcPts val="2450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3pPr>
      <a:lvl4pPr marL="584200" indent="-146050" algn="l" rtl="0" eaLnBrk="0" fontAlgn="base" hangingPunct="0">
        <a:lnSpc>
          <a:spcPts val="2450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4pPr>
      <a:lvl5pPr marL="730250" indent="-146050" algn="l" rtl="0" eaLnBrk="0" fontAlgn="base" hangingPunct="0">
        <a:lnSpc>
          <a:spcPts val="2450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5pPr>
      <a:lvl6pPr marL="1060557" indent="-146284" algn="l" rtl="0" fontAlgn="base">
        <a:lnSpc>
          <a:spcPts val="244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6pPr>
      <a:lvl7pPr marL="1389695" indent="-146284" algn="l" rtl="0" fontAlgn="base">
        <a:lnSpc>
          <a:spcPts val="244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7pPr>
      <a:lvl8pPr marL="1718833" indent="-146284" algn="l" rtl="0" fontAlgn="base">
        <a:lnSpc>
          <a:spcPts val="244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8pPr>
      <a:lvl9pPr marL="2047972" indent="-146284" algn="l" rtl="0" fontAlgn="base">
        <a:lnSpc>
          <a:spcPts val="244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9pPr>
    </p:bodyStyle>
    <p:otherStyle>
      <a:defPPr>
        <a:defRPr lang="en-US"/>
      </a:defPPr>
      <a:lvl1pPr marL="0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29138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58277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987415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316553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691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74830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303968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633106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4.png"/><Relationship Id="rId12" Type="http://schemas.openxmlformats.org/officeDocument/2006/relationships/image" Target="../media/image15.png"/><Relationship Id="rId13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11.png"/><Relationship Id="rId9" Type="http://schemas.openxmlformats.org/officeDocument/2006/relationships/image" Target="../media/image12.png"/><Relationship Id="rId10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7" Type="http://schemas.openxmlformats.org/officeDocument/2006/relationships/image" Target="../media/image21.png"/><Relationship Id="rId8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7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4" Type="http://schemas.openxmlformats.org/officeDocument/2006/relationships/image" Target="../media/image34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4" Type="http://schemas.openxmlformats.org/officeDocument/2006/relationships/image" Target="../media/image35.em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hyperlink" Target="http://benfry.com/zipdecode/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guns.periscopic.com/?year=2013" TargetMode="External"/><Relationship Id="rId4" Type="http://schemas.openxmlformats.org/officeDocument/2006/relationships/hyperlink" Target="http://bl.ocks.org/kerryrodden/7090426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1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2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3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4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414337" y="1525588"/>
            <a:ext cx="8469313" cy="2093912"/>
          </a:xfrm>
        </p:spPr>
        <p:txBody>
          <a:bodyPr/>
          <a:lstStyle/>
          <a:p>
            <a:pPr>
              <a:defRPr/>
            </a:pPr>
            <a:r>
              <a:rPr lang="en-US" sz="7000" dirty="0" smtClean="0">
                <a:latin typeface="PFDinTextCompPro-Regular"/>
                <a:cs typeface="PFDinTextCompPro-Regular"/>
              </a:rPr>
              <a:t>DATA SCIENCE</a:t>
            </a:r>
            <a:br>
              <a:rPr lang="en-US" sz="7000" dirty="0" smtClean="0">
                <a:latin typeface="PFDinTextCompPro-Regular"/>
                <a:cs typeface="PFDinTextCompPro-Regular"/>
              </a:rPr>
            </a:br>
            <a:r>
              <a:rPr lang="en-US" sz="7000" dirty="0" smtClean="0">
                <a:latin typeface="PFDinTextCompPro-Regular"/>
                <a:cs typeface="PFDinTextCompPro-Regular"/>
              </a:rPr>
              <a:t>Class 1: Introduction and Tools</a:t>
            </a:r>
            <a:endParaRPr lang="en-US" sz="7000" dirty="0">
              <a:latin typeface="PFDinTextCompPro-Regular"/>
              <a:cs typeface="PFDinTextCompPro-Regular"/>
            </a:endParaRP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What is DATA SCIENCE?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10</a:t>
            </a:fld>
            <a:endParaRPr lang="en-US"/>
          </a:p>
        </p:txBody>
      </p:sp>
      <p:sp>
        <p:nvSpPr>
          <p:cNvPr id="20485" name="Subtitle 2"/>
          <p:cNvSpPr>
            <a:spLocks noGrp="1"/>
          </p:cNvSpPr>
          <p:nvPr>
            <p:ph type="subTitle" idx="1"/>
          </p:nvPr>
        </p:nvSpPr>
        <p:spPr bwMode="auto">
          <a:xfrm>
            <a:off x="414337" y="1181100"/>
            <a:ext cx="8305800" cy="3581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buFont typeface="Lucida Grande" charset="0"/>
              <a:buChar char="‣"/>
            </a:pPr>
            <a:endParaRPr lang="en-US" dirty="0" smtClean="0">
              <a:latin typeface="News706 BT"/>
              <a:cs typeface="News706 BT"/>
            </a:endParaRPr>
          </a:p>
          <a:p>
            <a:pPr>
              <a:buFont typeface="Lucida Grande" charset="0"/>
              <a:buChar char="‣"/>
            </a:pPr>
            <a:r>
              <a:rPr lang="en-US" dirty="0" smtClean="0">
                <a:latin typeface="News706 BT"/>
                <a:cs typeface="News706 BT"/>
              </a:rPr>
              <a:t>A </a:t>
            </a:r>
            <a:r>
              <a:rPr lang="en-US" dirty="0">
                <a:latin typeface="News706 BT"/>
                <a:cs typeface="News706 BT"/>
              </a:rPr>
              <a:t>set of tools and techniques used to </a:t>
            </a:r>
            <a:r>
              <a:rPr lang="en-US" dirty="0" smtClean="0">
                <a:latin typeface="News706 BT"/>
                <a:cs typeface="News706 BT"/>
              </a:rPr>
              <a:t>extract useful </a:t>
            </a:r>
            <a:r>
              <a:rPr lang="en-US" dirty="0">
                <a:latin typeface="News706 BT"/>
                <a:cs typeface="News706 BT"/>
              </a:rPr>
              <a:t>information from data</a:t>
            </a:r>
            <a:r>
              <a:rPr lang="en-US" dirty="0" smtClean="0">
                <a:latin typeface="News706 BT"/>
                <a:cs typeface="News706 BT"/>
              </a:rPr>
              <a:t>.</a:t>
            </a:r>
          </a:p>
          <a:p>
            <a:pPr>
              <a:buFont typeface="Lucida Grande" charset="0"/>
              <a:buChar char="‣"/>
            </a:pPr>
            <a:endParaRPr lang="en-US" dirty="0">
              <a:latin typeface="News706 BT"/>
              <a:cs typeface="News706 BT"/>
            </a:endParaRPr>
          </a:p>
          <a:p>
            <a:pPr>
              <a:buFont typeface="Lucida Grande" charset="0"/>
              <a:buChar char="‣"/>
            </a:pPr>
            <a:r>
              <a:rPr lang="en-US" dirty="0" smtClean="0">
                <a:latin typeface="News706 BT"/>
                <a:cs typeface="News706 BT"/>
              </a:rPr>
              <a:t>An interdisciplinary, problem-solving oriented subject.</a:t>
            </a:r>
          </a:p>
          <a:p>
            <a:pPr marL="0" indent="0">
              <a:buNone/>
            </a:pPr>
            <a:endParaRPr lang="en-US" dirty="0" smtClean="0">
              <a:latin typeface="News706 BT"/>
              <a:cs typeface="News706 BT"/>
            </a:endParaRPr>
          </a:p>
          <a:p>
            <a:pPr>
              <a:buFont typeface="Lucida Grande" charset="0"/>
              <a:buChar char="‣"/>
            </a:pPr>
            <a:endParaRPr lang="en-US" dirty="0">
              <a:latin typeface="News706 BT"/>
              <a:cs typeface="News706 BT"/>
            </a:endParaRPr>
          </a:p>
          <a:p>
            <a:pPr marL="0" indent="0">
              <a:buNone/>
            </a:pPr>
            <a:endParaRPr lang="en-US" dirty="0">
              <a:latin typeface="News706 BT"/>
              <a:ea typeface="ヒラギノ角ゴ ProN W3" charset="0"/>
              <a:cs typeface="News706 BT"/>
            </a:endParaRPr>
          </a:p>
          <a:p>
            <a:pPr>
              <a:buFont typeface="Lucida Grande" charset="0"/>
              <a:buChar char="‣"/>
            </a:pPr>
            <a:endParaRPr lang="en-US" dirty="0" smtClean="0">
              <a:latin typeface="News706 BT"/>
              <a:ea typeface="ヒラギノ角ゴ ProN W3" charset="0"/>
              <a:cs typeface="News706 BT"/>
            </a:endParaRPr>
          </a:p>
          <a:p>
            <a:pPr>
              <a:buFont typeface="Lucida Grande" charset="0"/>
              <a:buChar char="‣"/>
            </a:pPr>
            <a:endParaRPr lang="en-US" dirty="0">
              <a:latin typeface="News706 BT"/>
              <a:ea typeface="ヒラギノ角ゴ ProN W3" charset="0"/>
              <a:cs typeface="News706 BT"/>
            </a:endParaRPr>
          </a:p>
        </p:txBody>
      </p:sp>
    </p:spTree>
    <p:extLst>
      <p:ext uri="{BB962C8B-B14F-4D97-AF65-F5344CB8AC3E}">
        <p14:creationId xmlns:p14="http://schemas.microsoft.com/office/powerpoint/2010/main" val="12962250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What is DATA SCIENCE?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11</a:t>
            </a:fld>
            <a:endParaRPr lang="en-US"/>
          </a:p>
        </p:txBody>
      </p:sp>
      <p:sp>
        <p:nvSpPr>
          <p:cNvPr id="20485" name="Subtitle 2"/>
          <p:cNvSpPr>
            <a:spLocks noGrp="1"/>
          </p:cNvSpPr>
          <p:nvPr>
            <p:ph type="subTitle" idx="1"/>
          </p:nvPr>
        </p:nvSpPr>
        <p:spPr bwMode="auto">
          <a:xfrm>
            <a:off x="414337" y="1181100"/>
            <a:ext cx="8305800" cy="3581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buFont typeface="Lucida Grande" charset="0"/>
              <a:buChar char="‣"/>
            </a:pPr>
            <a:endParaRPr lang="en-US" dirty="0" smtClean="0">
              <a:latin typeface="News706 BT"/>
              <a:cs typeface="News706 BT"/>
            </a:endParaRPr>
          </a:p>
          <a:p>
            <a:pPr>
              <a:buFont typeface="Lucida Grande" charset="0"/>
              <a:buChar char="‣"/>
            </a:pPr>
            <a:r>
              <a:rPr lang="en-US" dirty="0" smtClean="0">
                <a:latin typeface="News706 BT"/>
                <a:cs typeface="News706 BT"/>
              </a:rPr>
              <a:t>A </a:t>
            </a:r>
            <a:r>
              <a:rPr lang="en-US" dirty="0">
                <a:latin typeface="News706 BT"/>
                <a:cs typeface="News706 BT"/>
              </a:rPr>
              <a:t>set of tools and techniques used to </a:t>
            </a:r>
            <a:r>
              <a:rPr lang="en-US" dirty="0" smtClean="0">
                <a:latin typeface="News706 BT"/>
                <a:cs typeface="News706 BT"/>
              </a:rPr>
              <a:t>extract useful </a:t>
            </a:r>
            <a:r>
              <a:rPr lang="en-US" dirty="0">
                <a:latin typeface="News706 BT"/>
                <a:cs typeface="News706 BT"/>
              </a:rPr>
              <a:t>information from data</a:t>
            </a:r>
            <a:r>
              <a:rPr lang="en-US" dirty="0" smtClean="0">
                <a:latin typeface="News706 BT"/>
                <a:cs typeface="News706 BT"/>
              </a:rPr>
              <a:t>. </a:t>
            </a:r>
          </a:p>
          <a:p>
            <a:pPr>
              <a:buFont typeface="Lucida Grande" charset="0"/>
              <a:buChar char="‣"/>
            </a:pPr>
            <a:endParaRPr lang="en-US" dirty="0">
              <a:latin typeface="News706 BT"/>
              <a:cs typeface="News706 BT"/>
            </a:endParaRPr>
          </a:p>
          <a:p>
            <a:pPr>
              <a:buFont typeface="Lucida Grande" charset="0"/>
              <a:buChar char="‣"/>
            </a:pPr>
            <a:r>
              <a:rPr lang="en-US" dirty="0" smtClean="0">
                <a:latin typeface="News706 BT"/>
                <a:cs typeface="News706 BT"/>
              </a:rPr>
              <a:t>An interdisciplinary, problem-solving oriented subject.</a:t>
            </a:r>
          </a:p>
          <a:p>
            <a:pPr>
              <a:buFont typeface="Lucida Grande" charset="0"/>
              <a:buChar char="‣"/>
            </a:pPr>
            <a:endParaRPr lang="en-US" dirty="0">
              <a:latin typeface="News706 BT"/>
              <a:cs typeface="News706 BT"/>
            </a:endParaRPr>
          </a:p>
          <a:p>
            <a:pPr>
              <a:buFont typeface="Lucida Grande" charset="0"/>
              <a:buChar char="‣"/>
            </a:pPr>
            <a:r>
              <a:rPr lang="en-US" dirty="0" smtClean="0">
                <a:latin typeface="News706 BT"/>
                <a:cs typeface="News706 BT"/>
              </a:rPr>
              <a:t>The </a:t>
            </a:r>
            <a:r>
              <a:rPr lang="en-US" dirty="0">
                <a:latin typeface="News706 BT"/>
                <a:cs typeface="News706 BT"/>
              </a:rPr>
              <a:t>application of scientific techniques to practical problems.</a:t>
            </a:r>
          </a:p>
          <a:p>
            <a:pPr>
              <a:buFont typeface="Lucida Grande" charset="0"/>
              <a:buChar char="‣"/>
            </a:pPr>
            <a:endParaRPr lang="en-US" dirty="0">
              <a:latin typeface="News706 BT"/>
              <a:cs typeface="News706 BT"/>
            </a:endParaRPr>
          </a:p>
          <a:p>
            <a:pPr marL="0" indent="0">
              <a:buNone/>
            </a:pPr>
            <a:endParaRPr lang="en-US" dirty="0" smtClean="0">
              <a:latin typeface="News706 BT"/>
              <a:cs typeface="News706 BT"/>
            </a:endParaRPr>
          </a:p>
          <a:p>
            <a:pPr>
              <a:buFont typeface="Lucida Grande" charset="0"/>
              <a:buChar char="‣"/>
            </a:pPr>
            <a:endParaRPr lang="en-US" dirty="0">
              <a:latin typeface="News706 BT"/>
              <a:cs typeface="News706 BT"/>
            </a:endParaRPr>
          </a:p>
          <a:p>
            <a:pPr marL="0" indent="0">
              <a:buNone/>
            </a:pPr>
            <a:endParaRPr lang="en-US" dirty="0">
              <a:latin typeface="News706 BT"/>
              <a:ea typeface="ヒラギノ角ゴ ProN W3" charset="0"/>
              <a:cs typeface="News706 BT"/>
            </a:endParaRPr>
          </a:p>
          <a:p>
            <a:pPr>
              <a:buFont typeface="Lucida Grande" charset="0"/>
              <a:buChar char="‣"/>
            </a:pPr>
            <a:endParaRPr lang="en-US" dirty="0" smtClean="0">
              <a:latin typeface="News706 BT"/>
              <a:ea typeface="ヒラギノ角ゴ ProN W3" charset="0"/>
              <a:cs typeface="News706 BT"/>
            </a:endParaRPr>
          </a:p>
          <a:p>
            <a:pPr>
              <a:buFont typeface="Lucida Grande" charset="0"/>
              <a:buChar char="‣"/>
            </a:pPr>
            <a:endParaRPr lang="en-US" dirty="0">
              <a:latin typeface="News706 BT"/>
              <a:ea typeface="ヒラギノ角ゴ ProN W3" charset="0"/>
              <a:cs typeface="News706 BT"/>
            </a:endParaRPr>
          </a:p>
        </p:txBody>
      </p:sp>
    </p:spTree>
    <p:extLst>
      <p:ext uri="{BB962C8B-B14F-4D97-AF65-F5344CB8AC3E}">
        <p14:creationId xmlns:p14="http://schemas.microsoft.com/office/powerpoint/2010/main" val="115368143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What is DATA SCIENCE?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12</a:t>
            </a:fld>
            <a:endParaRPr lang="en-US"/>
          </a:p>
        </p:txBody>
      </p:sp>
      <p:sp>
        <p:nvSpPr>
          <p:cNvPr id="20485" name="Subtitle 2"/>
          <p:cNvSpPr>
            <a:spLocks noGrp="1"/>
          </p:cNvSpPr>
          <p:nvPr>
            <p:ph type="subTitle" idx="1"/>
          </p:nvPr>
        </p:nvSpPr>
        <p:spPr bwMode="auto">
          <a:xfrm>
            <a:off x="414337" y="1181100"/>
            <a:ext cx="8305800" cy="3581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buFont typeface="Lucida Grande" charset="0"/>
              <a:buChar char="‣"/>
            </a:pPr>
            <a:endParaRPr lang="en-US" dirty="0" smtClean="0"/>
          </a:p>
          <a:p>
            <a:pPr>
              <a:buFont typeface="Lucida Grande" charset="0"/>
              <a:buChar char="‣"/>
            </a:pPr>
            <a:r>
              <a:rPr lang="en-US" dirty="0" smtClean="0"/>
              <a:t>A </a:t>
            </a:r>
            <a:r>
              <a:rPr lang="en-US" dirty="0"/>
              <a:t>set of tools and techniques used to </a:t>
            </a:r>
            <a:r>
              <a:rPr lang="en-US" dirty="0" smtClean="0"/>
              <a:t>extract useful </a:t>
            </a:r>
            <a:r>
              <a:rPr lang="en-US" dirty="0"/>
              <a:t>information from data</a:t>
            </a:r>
            <a:r>
              <a:rPr lang="en-US" dirty="0" smtClean="0"/>
              <a:t>. </a:t>
            </a:r>
          </a:p>
          <a:p>
            <a:pPr>
              <a:buFont typeface="Lucida Grande" charset="0"/>
              <a:buChar char="‣"/>
            </a:pPr>
            <a:endParaRPr lang="en-US" dirty="0"/>
          </a:p>
          <a:p>
            <a:pPr>
              <a:buFont typeface="Lucida Grande" charset="0"/>
              <a:buChar char="‣"/>
            </a:pPr>
            <a:r>
              <a:rPr lang="en-US" dirty="0" smtClean="0"/>
              <a:t>An interdisciplinary, problem-solving oriented subject.</a:t>
            </a:r>
          </a:p>
          <a:p>
            <a:pPr>
              <a:buFont typeface="Lucida Grande" charset="0"/>
              <a:buChar char="‣"/>
            </a:pPr>
            <a:endParaRPr lang="en-US" dirty="0" smtClean="0"/>
          </a:p>
          <a:p>
            <a:pPr>
              <a:buFont typeface="Lucida Grande" charset="0"/>
              <a:buChar char="‣"/>
            </a:pPr>
            <a:r>
              <a:rPr lang="en-US" dirty="0" smtClean="0"/>
              <a:t>The </a:t>
            </a:r>
            <a:r>
              <a:rPr lang="en-US" dirty="0"/>
              <a:t>application of scientific techniques to practical problems.</a:t>
            </a:r>
          </a:p>
          <a:p>
            <a:pPr>
              <a:buFont typeface="Lucida Grande" charset="0"/>
              <a:buChar char="‣"/>
            </a:pPr>
            <a:endParaRPr lang="en-US" dirty="0"/>
          </a:p>
          <a:p>
            <a:pPr>
              <a:buFont typeface="Lucida Grande" charset="0"/>
              <a:buChar char="‣"/>
            </a:pPr>
            <a:r>
              <a:rPr lang="en-US" dirty="0" smtClean="0"/>
              <a:t>A rapidly growing field.</a:t>
            </a:r>
          </a:p>
          <a:p>
            <a:pPr marL="0" indent="0">
              <a:buNone/>
            </a:pPr>
            <a:endParaRPr lang="en-US" dirty="0" smtClean="0"/>
          </a:p>
          <a:p>
            <a:pPr>
              <a:buFont typeface="Lucida Grande" charset="0"/>
              <a:buChar char="‣"/>
            </a:pPr>
            <a:endParaRPr lang="en-US" dirty="0"/>
          </a:p>
          <a:p>
            <a:pPr marL="0" indent="0">
              <a:buNone/>
            </a:pPr>
            <a:endParaRPr lang="en-US" dirty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pPr>
              <a:buFont typeface="Lucida Grande" charset="0"/>
              <a:buChar char="‣"/>
            </a:pPr>
            <a:endParaRPr lang="en-US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pPr>
              <a:buFont typeface="Lucida Grande" charset="0"/>
              <a:buChar char="‣"/>
            </a:pPr>
            <a:endParaRPr lang="en-US" dirty="0">
              <a:latin typeface="News706 BT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89640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who uses data science?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13</a:t>
            </a:fld>
            <a:endParaRPr lang="en-US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76337" y="1181100"/>
            <a:ext cx="6591546" cy="3688365"/>
            <a:chOff x="403527" y="1632941"/>
            <a:chExt cx="8572746" cy="4990492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7200" y="1632941"/>
              <a:ext cx="2623606" cy="1188048"/>
            </a:xfrm>
            <a:prstGeom prst="rect">
              <a:avLst/>
            </a:prstGeom>
          </p:spPr>
        </p:pic>
        <p:pic>
          <p:nvPicPr>
            <p:cNvPr id="10" name="Picture 9" descr="v65oai7fxn47qv9nectx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199" y="3543595"/>
              <a:ext cx="1713639" cy="1713639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249163" y="1632941"/>
              <a:ext cx="2264730" cy="1088626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420670" y="2845527"/>
              <a:ext cx="3555603" cy="1055774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246752" y="2962074"/>
              <a:ext cx="3062544" cy="1189724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592966" y="1632941"/>
              <a:ext cx="3337263" cy="1088626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632687" y="5267459"/>
              <a:ext cx="2986807" cy="1355974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119539" y="4020097"/>
              <a:ext cx="2433477" cy="1362747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03527" y="5419809"/>
              <a:ext cx="2141278" cy="1203624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890173" y="5598498"/>
              <a:ext cx="3086100" cy="1016000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2517431" y="4151798"/>
              <a:ext cx="3372742" cy="9362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9334016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TYPES OF DATA SCIENCE PROBLEMS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14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737" y="1333500"/>
            <a:ext cx="1676400" cy="100131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1948" y="1333500"/>
            <a:ext cx="998589" cy="990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224337" y="1714500"/>
            <a:ext cx="1295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+mn-lt"/>
              </a:rPr>
              <a:t>Cancer?</a:t>
            </a:r>
            <a:endParaRPr lang="en-US" sz="1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6537495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TYPES OF DATA SCIENCE PROBLEMS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15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737" y="1333500"/>
            <a:ext cx="1676400" cy="100131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1948" y="1333500"/>
            <a:ext cx="998589" cy="990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4337" y="2933700"/>
            <a:ext cx="1676400" cy="11785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82800" y="2552700"/>
            <a:ext cx="2755937" cy="163080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986337" y="3390900"/>
            <a:ext cx="2819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+mn-lt"/>
              </a:rPr>
              <a:t>What kind of website?</a:t>
            </a:r>
            <a:endParaRPr lang="en-US" sz="1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7478030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TYPES OF DATA SCIENCE PROBLEMS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16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737" y="1333500"/>
            <a:ext cx="1676400" cy="100131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1948" y="1333500"/>
            <a:ext cx="998589" cy="990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4337" y="2933700"/>
            <a:ext cx="1676400" cy="11785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82800" y="2552700"/>
            <a:ext cx="2755937" cy="163080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72137" y="1333500"/>
            <a:ext cx="2240477" cy="5207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29337" y="1943100"/>
            <a:ext cx="1303009" cy="23241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519737" y="4533900"/>
            <a:ext cx="2438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+mn-lt"/>
              </a:rPr>
              <a:t>Fraudster</a:t>
            </a:r>
            <a:r>
              <a:rPr lang="en-US" sz="1200" dirty="0" smtClean="0">
                <a:latin typeface="+mn-lt"/>
              </a:rPr>
              <a:t>?</a:t>
            </a:r>
            <a:endParaRPr lang="en-US" sz="1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870503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What are people looking for?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17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737" y="1104900"/>
            <a:ext cx="4876799" cy="2438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3337" y="3543300"/>
            <a:ext cx="5148263" cy="139501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6937" y="1257300"/>
            <a:ext cx="2398426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28923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What are people looking for?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18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537" y="1028700"/>
            <a:ext cx="5714263" cy="409598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8936" y="1104900"/>
            <a:ext cx="1893627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61258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What are people looking for?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19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738" y="1104900"/>
            <a:ext cx="6477000" cy="198541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537" y="952500"/>
            <a:ext cx="1066800" cy="19396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937" y="3162300"/>
            <a:ext cx="5664200" cy="202428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0537" y="3009900"/>
            <a:ext cx="914400" cy="23948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19937" y="952500"/>
            <a:ext cx="1498600" cy="149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56205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8137" y="2628900"/>
            <a:ext cx="8426450" cy="1055687"/>
          </a:xfrm>
        </p:spPr>
        <p:txBody>
          <a:bodyPr/>
          <a:lstStyle/>
          <a:p>
            <a:pPr algn="ctr">
              <a:defRPr/>
            </a:pPr>
            <a:r>
              <a:rPr lang="en-US" sz="7000" dirty="0" smtClean="0">
                <a:cs typeface="Gill Sans"/>
              </a:rPr>
              <a:t>WELCOME!</a:t>
            </a:r>
            <a:endParaRPr lang="en-US" sz="7000" dirty="0">
              <a:cs typeface="Gill Sans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/>
            <a:r>
              <a:rPr lang="en-US" cap="none" dirty="0" smtClean="0">
                <a:latin typeface="PFDinTextCompPro-Bold"/>
                <a:ea typeface="ヒラギノ角ゴ ProN W3" charset="0"/>
                <a:cs typeface="PFDinTextCompPro-Bold"/>
              </a:rPr>
              <a:t>INTRO TO DATA SCIENCE</a:t>
            </a:r>
            <a:endParaRPr lang="en-US" cap="none" dirty="0">
              <a:latin typeface="PFDinTextCompPro-Bold"/>
              <a:ea typeface="ヒラギノ角ゴ ProN W3" charset="0"/>
              <a:cs typeface="PFDinTextCompPro-Bold"/>
            </a:endParaRPr>
          </a:p>
        </p:txBody>
      </p:sp>
    </p:spTree>
    <p:extLst>
      <p:ext uri="{BB962C8B-B14F-4D97-AF65-F5344CB8AC3E}">
        <p14:creationId xmlns:p14="http://schemas.microsoft.com/office/powerpoint/2010/main" val="363630842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What makes a good data scientist?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20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7900" y="2590800"/>
            <a:ext cx="2311400" cy="76200"/>
          </a:xfrm>
          <a:prstGeom prst="rect">
            <a:avLst/>
          </a:prstGeom>
        </p:spPr>
      </p:pic>
      <p:pic>
        <p:nvPicPr>
          <p:cNvPr id="6" name="Picture 5" descr="modern_data_scientist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2937" y="0"/>
            <a:ext cx="3984767" cy="52578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85737" y="5042356"/>
            <a:ext cx="467995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/>
              <a:t>http://</a:t>
            </a:r>
            <a:r>
              <a:rPr lang="en-US" sz="800" dirty="0" err="1"/>
              <a:t>www.marketingdistillery.com</a:t>
            </a:r>
            <a:r>
              <a:rPr lang="en-US" sz="800" dirty="0"/>
              <a:t>/2014/11/29/is-data-science-a-buzzword-modern-data-scientist-defined/</a:t>
            </a:r>
          </a:p>
        </p:txBody>
      </p:sp>
    </p:spTree>
    <p:extLst>
      <p:ext uri="{BB962C8B-B14F-4D97-AF65-F5344CB8AC3E}">
        <p14:creationId xmlns:p14="http://schemas.microsoft.com/office/powerpoint/2010/main" val="189293967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What makes a good data scientist?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21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7900" y="2590800"/>
            <a:ext cx="2311400" cy="762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894" y="1181100"/>
            <a:ext cx="7950243" cy="367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21704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/>
              <a:t>The qualities of a data scientist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22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9337" y="1028700"/>
            <a:ext cx="4402404" cy="3595447"/>
          </a:xfrm>
          <a:prstGeom prst="rect">
            <a:avLst/>
          </a:prstGeom>
        </p:spPr>
      </p:pic>
      <p:sp>
        <p:nvSpPr>
          <p:cNvPr id="6" name="Subtitle 2"/>
          <p:cNvSpPr>
            <a:spLocks noGrp="1"/>
          </p:cNvSpPr>
          <p:nvPr>
            <p:ph type="subTitle" idx="1"/>
          </p:nvPr>
        </p:nvSpPr>
        <p:spPr bwMode="auto">
          <a:xfrm>
            <a:off x="414337" y="4533900"/>
            <a:ext cx="8305800" cy="381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r>
              <a:rPr lang="en-US" sz="800" i="1" dirty="0"/>
              <a:t>source: http://</a:t>
            </a:r>
            <a:r>
              <a:rPr lang="en-US" sz="800" i="1" dirty="0" err="1"/>
              <a:t>www.dataists.com</a:t>
            </a:r>
            <a:r>
              <a:rPr lang="en-US" sz="800" i="1" dirty="0"/>
              <a:t>/2010/09/the-data-science-</a:t>
            </a:r>
            <a:r>
              <a:rPr lang="en-US" sz="800" i="1" dirty="0" err="1"/>
              <a:t>venn</a:t>
            </a:r>
            <a:r>
              <a:rPr lang="en-US" sz="800" i="1" dirty="0"/>
              <a:t>-diagram/</a:t>
            </a:r>
          </a:p>
          <a:p>
            <a:pPr marL="0" indent="0">
              <a:buNone/>
            </a:pPr>
            <a:endParaRPr lang="en-US" dirty="0" smtClean="0"/>
          </a:p>
          <a:p>
            <a:pPr>
              <a:buFont typeface="Lucida Grande" charset="0"/>
              <a:buChar char="‣"/>
            </a:pPr>
            <a:endParaRPr lang="en-US" dirty="0"/>
          </a:p>
          <a:p>
            <a:pPr marL="0" indent="0">
              <a:buNone/>
            </a:pPr>
            <a:endParaRPr lang="en-US" dirty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pPr>
              <a:buFont typeface="Lucida Grande" charset="0"/>
              <a:buChar char="‣"/>
            </a:pPr>
            <a:endParaRPr lang="en-US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pPr>
              <a:buFont typeface="Lucida Grande" charset="0"/>
              <a:buChar char="‣"/>
            </a:pPr>
            <a:endParaRPr lang="en-US" dirty="0">
              <a:latin typeface="News706 BT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287952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8137" y="1333500"/>
            <a:ext cx="8426450" cy="1828800"/>
          </a:xfrm>
        </p:spPr>
        <p:txBody>
          <a:bodyPr/>
          <a:lstStyle/>
          <a:p>
            <a:pPr>
              <a:defRPr/>
            </a:pPr>
            <a:r>
              <a:rPr lang="en-US" sz="7500" dirty="0" smtClean="0">
                <a:latin typeface="Gill Sans"/>
                <a:cs typeface="Gill Sans"/>
              </a:rPr>
              <a:t>Ii. The data science workflow</a:t>
            </a:r>
            <a:endParaRPr lang="en-US" sz="7500" dirty="0">
              <a:latin typeface="Gill Sans"/>
              <a:cs typeface="Gill Sans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/>
            <a:r>
              <a:rPr lang="en-US" cap="none" dirty="0" smtClean="0">
                <a:latin typeface="PFDinTextCompPro-Bold" charset="0"/>
                <a:ea typeface="ヒラギノ角ゴ ProN W3" charset="0"/>
                <a:cs typeface="ヒラギノ角ゴ ProN W3" charset="0"/>
              </a:rPr>
              <a:t>INTRO TO DATA SCIENCE</a:t>
            </a:r>
            <a:endParaRPr lang="en-US" cap="none" dirty="0">
              <a:latin typeface="PFDinTextCompPro-Bold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390154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7162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the data science workflow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24</a:t>
            </a:fld>
            <a:endParaRPr lang="en-US"/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490537" y="1819275"/>
            <a:ext cx="8534400" cy="1343025"/>
          </a:xfrm>
        </p:spPr>
        <p:txBody>
          <a:bodyPr/>
          <a:lstStyle/>
          <a:p>
            <a:r>
              <a:rPr lang="en-US" dirty="0"/>
              <a:t>1. Identify problem</a:t>
            </a:r>
          </a:p>
          <a:p>
            <a:r>
              <a:rPr lang="en-US" dirty="0"/>
              <a:t>2. Instrument data sources</a:t>
            </a:r>
          </a:p>
          <a:p>
            <a:r>
              <a:rPr lang="en-US" dirty="0"/>
              <a:t>3. Collect data</a:t>
            </a:r>
          </a:p>
          <a:p>
            <a:r>
              <a:rPr lang="en-US" dirty="0"/>
              <a:t>4. Prepare data (integrate, transform, clean, impute, filter, aggregate)</a:t>
            </a:r>
          </a:p>
          <a:p>
            <a:r>
              <a:rPr lang="en-US" dirty="0"/>
              <a:t>5. Build model</a:t>
            </a:r>
          </a:p>
          <a:p>
            <a:r>
              <a:rPr lang="en-US" dirty="0"/>
              <a:t>6. Evaluate model</a:t>
            </a:r>
          </a:p>
          <a:p>
            <a:r>
              <a:rPr lang="en-US" dirty="0"/>
              <a:t>7. Communicate results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9" name="Subtitle 1"/>
          <p:cNvSpPr txBox="1">
            <a:spLocks/>
          </p:cNvSpPr>
          <p:nvPr/>
        </p:nvSpPr>
        <p:spPr>
          <a:xfrm>
            <a:off x="642937" y="1181100"/>
            <a:ext cx="5748356" cy="1114425"/>
          </a:xfrm>
          <a:prstGeom prst="rect">
            <a:avLst/>
          </a:prstGeom>
        </p:spPr>
        <p:txBody>
          <a:bodyPr vert="horz" lIns="0" tIns="32914" rIns="65828" bIns="32914"/>
          <a:lstStyle>
            <a:lvl1pPr marL="174625" indent="-174625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/>
              <a:buChar char="‣"/>
              <a:defRPr sz="2000" baseline="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1pPr>
            <a:lvl2pPr marL="329138" indent="0" algn="ctr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2pPr>
            <a:lvl3pPr marL="658277" indent="0" algn="ctr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3pPr>
            <a:lvl4pPr marL="987415" indent="0" algn="ctr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4pPr>
            <a:lvl5pPr marL="1316553" indent="0" algn="ctr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5pPr>
            <a:lvl6pPr marL="1645691" indent="0" algn="ctr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6pPr>
            <a:lvl7pPr marL="1974830" indent="0" algn="ctr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7pPr>
            <a:lvl8pPr marL="2303968" indent="0" algn="ctr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8pPr>
            <a:lvl9pPr marL="2633106" indent="0" algn="ctr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9pPr>
          </a:lstStyle>
          <a:p>
            <a:pPr marL="0" indent="0">
              <a:buFont typeface="Lucida Grande"/>
              <a:buNone/>
            </a:pP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</a:t>
            </a:r>
            <a:r>
              <a:rPr 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rom Jeff </a:t>
            </a:r>
            <a:r>
              <a:rPr lang="en-US" sz="24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Hammerbacher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</a:t>
            </a:r>
          </a:p>
        </p:txBody>
      </p:sp>
      <p:sp>
        <p:nvSpPr>
          <p:cNvPr id="11" name="Subtitle 2"/>
          <p:cNvSpPr txBox="1">
            <a:spLocks/>
          </p:cNvSpPr>
          <p:nvPr/>
        </p:nvSpPr>
        <p:spPr bwMode="auto">
          <a:xfrm>
            <a:off x="185737" y="4762500"/>
            <a:ext cx="8458200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32914" rIns="65828" bIns="32914" numCol="1" anchor="t" anchorCtr="0" compatLnSpc="1">
            <a:prstTxWarp prst="textNoShape">
              <a:avLst/>
            </a:prstTxWarp>
          </a:bodyPr>
          <a:lstStyle>
            <a:lvl1pPr marL="174625" indent="-174625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/>
              <a:buChar char="‣"/>
              <a:defRPr sz="2000" baseline="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1pPr>
            <a:lvl2pPr marL="329138" indent="0" algn="ctr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2pPr>
            <a:lvl3pPr marL="658277" indent="0" algn="ctr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3pPr>
            <a:lvl4pPr marL="987415" indent="0" algn="ctr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4pPr>
            <a:lvl5pPr marL="1316553" indent="0" algn="ctr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5pPr>
            <a:lvl6pPr marL="1645691" indent="0" algn="ctr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6pPr>
            <a:lvl7pPr marL="1974830" indent="0" algn="ctr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7pPr>
            <a:lvl8pPr marL="2303968" indent="0" algn="ctr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8pPr>
            <a:lvl9pPr marL="2633106" indent="0" algn="ctr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9pPr>
          </a:lstStyle>
          <a:p>
            <a:pPr marL="0" indent="0">
              <a:buNone/>
            </a:pPr>
            <a:r>
              <a:rPr lang="en-US" sz="800" i="1" dirty="0" smtClean="0"/>
              <a:t>source</a:t>
            </a:r>
            <a:r>
              <a:rPr lang="en-US" sz="800" i="1" dirty="0"/>
              <a:t>: http://</a:t>
            </a:r>
            <a:r>
              <a:rPr lang="en-US" sz="800" i="1" dirty="0" err="1"/>
              <a:t>berkeleydatascience.files.wordpress.com</a:t>
            </a:r>
            <a:r>
              <a:rPr lang="en-US" sz="800" i="1" dirty="0"/>
              <a:t>/2012/01/20120117berkeley1.pdf</a:t>
            </a:r>
            <a:endParaRPr lang="en-US" dirty="0" smtClean="0"/>
          </a:p>
          <a:p>
            <a:pPr marL="0" indent="0">
              <a:buFont typeface="Lucida Grande"/>
              <a:buNone/>
            </a:pPr>
            <a:endParaRPr lang="en-US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pPr>
              <a:buFont typeface="Lucida Grande" charset="0"/>
              <a:buChar char="‣"/>
            </a:pPr>
            <a:endParaRPr lang="en-US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pPr>
              <a:buFont typeface="Lucida Grande" charset="0"/>
              <a:buChar char="‣"/>
            </a:pPr>
            <a:endParaRPr lang="en-US" dirty="0">
              <a:latin typeface="News706 BT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598096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7162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the data science workflow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25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300" y="1803400"/>
            <a:ext cx="7848600" cy="1651000"/>
          </a:xfrm>
          <a:prstGeom prst="rect">
            <a:avLst/>
          </a:prstGeom>
        </p:spPr>
      </p:pic>
      <p:sp>
        <p:nvSpPr>
          <p:cNvPr id="6" name="Subtitle 2"/>
          <p:cNvSpPr>
            <a:spLocks noGrp="1"/>
          </p:cNvSpPr>
          <p:nvPr>
            <p:ph type="subTitle" idx="1"/>
          </p:nvPr>
        </p:nvSpPr>
        <p:spPr bwMode="auto">
          <a:xfrm>
            <a:off x="261937" y="4533900"/>
            <a:ext cx="8458200" cy="381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r>
              <a:rPr lang="en-US" sz="800" i="1" dirty="0"/>
              <a:t>source: http://</a:t>
            </a:r>
            <a:r>
              <a:rPr lang="en-US" sz="800" i="1" dirty="0" err="1"/>
              <a:t>benfry.com</a:t>
            </a:r>
            <a:r>
              <a:rPr lang="en-US" sz="800" i="1" dirty="0"/>
              <a:t>/</a:t>
            </a:r>
            <a:r>
              <a:rPr lang="en-US" sz="800" i="1" dirty="0" err="1"/>
              <a:t>phd</a:t>
            </a:r>
            <a:r>
              <a:rPr lang="en-US" sz="800" i="1" dirty="0"/>
              <a:t>/dissertation-110323c.pdf</a:t>
            </a:r>
            <a:endParaRPr lang="en-US" sz="800" dirty="0" smtClean="0"/>
          </a:p>
          <a:p>
            <a:pPr>
              <a:buFont typeface="Lucida Grande" charset="0"/>
              <a:buChar char="‣"/>
            </a:pPr>
            <a:endParaRPr lang="en-US" dirty="0"/>
          </a:p>
          <a:p>
            <a:pPr marL="0" indent="0">
              <a:buNone/>
            </a:pPr>
            <a:endParaRPr lang="en-US" dirty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pPr>
              <a:buFont typeface="Lucida Grande" charset="0"/>
              <a:buChar char="‣"/>
            </a:pPr>
            <a:endParaRPr lang="en-US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pPr>
              <a:buFont typeface="Lucida Grande" charset="0"/>
              <a:buChar char="‣"/>
            </a:pPr>
            <a:endParaRPr lang="en-US" dirty="0">
              <a:latin typeface="News706 BT" charset="0"/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61937" y="4533900"/>
            <a:ext cx="2514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>
                <a:latin typeface="+mn-lt"/>
                <a:hlinkClick r:id="rId4"/>
              </a:rPr>
              <a:t>ZIPDECODE</a:t>
            </a:r>
            <a:endParaRPr lang="en-US" sz="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2969206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7162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Getting the data example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26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937" y="1104900"/>
            <a:ext cx="883920" cy="914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937" y="2933700"/>
            <a:ext cx="883920" cy="9144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937" y="1104900"/>
            <a:ext cx="883920" cy="9144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937" y="2933700"/>
            <a:ext cx="883920" cy="914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1937" y="2095500"/>
            <a:ext cx="955156" cy="90254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6537" y="2095500"/>
            <a:ext cx="955156" cy="90254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14337" y="2095500"/>
            <a:ext cx="1447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+mn-lt"/>
              </a:rPr>
              <a:t>SQL DB</a:t>
            </a:r>
            <a:endParaRPr lang="en-US" sz="1200" dirty="0">
              <a:latin typeface="+mn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61937" y="3924300"/>
            <a:ext cx="1447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+mn-lt"/>
              </a:rPr>
              <a:t>NOSQL DB</a:t>
            </a:r>
            <a:endParaRPr lang="en-US" sz="1200" dirty="0">
              <a:latin typeface="+mn-l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862137" y="2095500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+mn-lt"/>
              </a:rPr>
              <a:t>SQL DB REPLICA</a:t>
            </a:r>
            <a:endParaRPr lang="en-US" sz="1200" dirty="0">
              <a:latin typeface="+mn-l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862137" y="3924300"/>
            <a:ext cx="1676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+mn-lt"/>
              </a:rPr>
              <a:t>NOSQL DB REPLICA</a:t>
            </a:r>
            <a:endParaRPr lang="en-US" sz="1200" dirty="0">
              <a:latin typeface="+mn-l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690937" y="3009900"/>
            <a:ext cx="1676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+mn-lt"/>
              </a:rPr>
              <a:t>OPERATIONAL DATA STORE (ODS)</a:t>
            </a:r>
            <a:endParaRPr lang="en-US" sz="1200" dirty="0">
              <a:latin typeface="+mn-lt"/>
            </a:endParaRPr>
          </a:p>
        </p:txBody>
      </p:sp>
      <p:cxnSp>
        <p:nvCxnSpPr>
          <p:cNvPr id="18" name="Straight Arrow Connector 17"/>
          <p:cNvCxnSpPr/>
          <p:nvPr/>
        </p:nvCxnSpPr>
        <p:spPr bwMode="auto">
          <a:xfrm flipV="1">
            <a:off x="3233737" y="3467100"/>
            <a:ext cx="457200" cy="38100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9" name="Straight Arrow Connector 18"/>
          <p:cNvCxnSpPr/>
          <p:nvPr/>
        </p:nvCxnSpPr>
        <p:spPr bwMode="auto">
          <a:xfrm>
            <a:off x="3157537" y="1943100"/>
            <a:ext cx="609600" cy="30480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1" name="TextBox 20"/>
          <p:cNvSpPr txBox="1"/>
          <p:nvPr/>
        </p:nvSpPr>
        <p:spPr>
          <a:xfrm>
            <a:off x="3309937" y="1790700"/>
            <a:ext cx="609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+mn-lt"/>
              </a:rPr>
              <a:t>ETL</a:t>
            </a:r>
            <a:endParaRPr lang="en-US" sz="1200" dirty="0">
              <a:latin typeface="+mn-lt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386137" y="3695700"/>
            <a:ext cx="609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+mn-lt"/>
              </a:rPr>
              <a:t>ETL</a:t>
            </a:r>
            <a:endParaRPr lang="en-US" sz="1200" dirty="0">
              <a:latin typeface="+mn-lt"/>
            </a:endParaRPr>
          </a:p>
        </p:txBody>
      </p:sp>
      <p:cxnSp>
        <p:nvCxnSpPr>
          <p:cNvPr id="23" name="Straight Arrow Connector 22"/>
          <p:cNvCxnSpPr/>
          <p:nvPr/>
        </p:nvCxnSpPr>
        <p:spPr bwMode="auto">
          <a:xfrm>
            <a:off x="1557337" y="1638300"/>
            <a:ext cx="533400" cy="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5" name="Straight Arrow Connector 24"/>
          <p:cNvCxnSpPr/>
          <p:nvPr/>
        </p:nvCxnSpPr>
        <p:spPr bwMode="auto">
          <a:xfrm>
            <a:off x="1557337" y="3467100"/>
            <a:ext cx="533400" cy="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6" name="Straight Arrow Connector 25"/>
          <p:cNvCxnSpPr/>
          <p:nvPr/>
        </p:nvCxnSpPr>
        <p:spPr bwMode="auto">
          <a:xfrm>
            <a:off x="5214937" y="2628900"/>
            <a:ext cx="990600" cy="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7" name="TextBox 26"/>
          <p:cNvSpPr txBox="1"/>
          <p:nvPr/>
        </p:nvSpPr>
        <p:spPr>
          <a:xfrm>
            <a:off x="5367337" y="2705100"/>
            <a:ext cx="609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+mn-lt"/>
              </a:rPr>
              <a:t>ETL</a:t>
            </a:r>
            <a:endParaRPr lang="en-US" sz="1200" dirty="0">
              <a:latin typeface="+mn-lt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281737" y="3009900"/>
            <a:ext cx="167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+mn-lt"/>
              </a:rPr>
              <a:t>DATA WAREHOUSE</a:t>
            </a:r>
            <a:endParaRPr lang="en-US" sz="1200" dirty="0">
              <a:latin typeface="+mn-lt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414337" y="4838700"/>
            <a:ext cx="3276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dirty="0" smtClean="0">
                <a:latin typeface="+mn-lt"/>
              </a:rPr>
              <a:t>*ETL: EXTRACT, TRANSFORM, LOAD</a:t>
            </a:r>
            <a:endParaRPr lang="en-US" sz="1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969244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droppedImage.pd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281737" y="3390900"/>
            <a:ext cx="1676400" cy="1676400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7162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Getting the data example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27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937" y="1104900"/>
            <a:ext cx="883920" cy="914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937" y="2933700"/>
            <a:ext cx="883920" cy="9144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6937" y="1104900"/>
            <a:ext cx="883920" cy="9144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6937" y="2933700"/>
            <a:ext cx="883920" cy="914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71937" y="2095500"/>
            <a:ext cx="955156" cy="90254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6537" y="2095500"/>
            <a:ext cx="955156" cy="90254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14337" y="2095500"/>
            <a:ext cx="1447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+mn-lt"/>
              </a:rPr>
              <a:t>SQL DB</a:t>
            </a:r>
            <a:endParaRPr lang="en-US" sz="1200" dirty="0">
              <a:latin typeface="+mn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61937" y="3924300"/>
            <a:ext cx="1447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+mn-lt"/>
              </a:rPr>
              <a:t>NOSQL DB</a:t>
            </a:r>
            <a:endParaRPr lang="en-US" sz="1200" dirty="0">
              <a:latin typeface="+mn-l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862137" y="2095500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+mn-lt"/>
              </a:rPr>
              <a:t>SQL DB REPLICA</a:t>
            </a:r>
            <a:endParaRPr lang="en-US" sz="1200" dirty="0">
              <a:latin typeface="+mn-l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862137" y="3924300"/>
            <a:ext cx="1676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+mn-lt"/>
              </a:rPr>
              <a:t>NOSQL DB REPLICA</a:t>
            </a:r>
            <a:endParaRPr lang="en-US" sz="1200" dirty="0">
              <a:latin typeface="+mn-l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690937" y="3009900"/>
            <a:ext cx="1676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+mn-lt"/>
              </a:rPr>
              <a:t>OPERATIONAL DATA STORE (ODS)</a:t>
            </a:r>
            <a:endParaRPr lang="en-US" sz="1200" dirty="0">
              <a:latin typeface="+mn-lt"/>
            </a:endParaRPr>
          </a:p>
        </p:txBody>
      </p:sp>
      <p:cxnSp>
        <p:nvCxnSpPr>
          <p:cNvPr id="18" name="Straight Arrow Connector 17"/>
          <p:cNvCxnSpPr/>
          <p:nvPr/>
        </p:nvCxnSpPr>
        <p:spPr bwMode="auto">
          <a:xfrm flipV="1">
            <a:off x="3233737" y="3467100"/>
            <a:ext cx="457200" cy="38100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9" name="Straight Arrow Connector 18"/>
          <p:cNvCxnSpPr/>
          <p:nvPr/>
        </p:nvCxnSpPr>
        <p:spPr bwMode="auto">
          <a:xfrm>
            <a:off x="3157537" y="1943100"/>
            <a:ext cx="609600" cy="30480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1" name="TextBox 20"/>
          <p:cNvSpPr txBox="1"/>
          <p:nvPr/>
        </p:nvSpPr>
        <p:spPr>
          <a:xfrm>
            <a:off x="3309937" y="1790700"/>
            <a:ext cx="609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+mn-lt"/>
              </a:rPr>
              <a:t>ETL</a:t>
            </a:r>
            <a:endParaRPr lang="en-US" sz="1200" dirty="0">
              <a:latin typeface="+mn-lt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386137" y="3695700"/>
            <a:ext cx="609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+mn-lt"/>
              </a:rPr>
              <a:t>ETL</a:t>
            </a:r>
            <a:endParaRPr lang="en-US" sz="1200" dirty="0">
              <a:latin typeface="+mn-lt"/>
            </a:endParaRPr>
          </a:p>
        </p:txBody>
      </p:sp>
      <p:cxnSp>
        <p:nvCxnSpPr>
          <p:cNvPr id="23" name="Straight Arrow Connector 22"/>
          <p:cNvCxnSpPr/>
          <p:nvPr/>
        </p:nvCxnSpPr>
        <p:spPr bwMode="auto">
          <a:xfrm>
            <a:off x="1557337" y="1638300"/>
            <a:ext cx="533400" cy="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5" name="Straight Arrow Connector 24"/>
          <p:cNvCxnSpPr/>
          <p:nvPr/>
        </p:nvCxnSpPr>
        <p:spPr bwMode="auto">
          <a:xfrm>
            <a:off x="1557337" y="3467100"/>
            <a:ext cx="533400" cy="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6" name="Straight Arrow Connector 25"/>
          <p:cNvCxnSpPr/>
          <p:nvPr/>
        </p:nvCxnSpPr>
        <p:spPr bwMode="auto">
          <a:xfrm>
            <a:off x="5214937" y="2628900"/>
            <a:ext cx="990600" cy="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7" name="TextBox 26"/>
          <p:cNvSpPr txBox="1"/>
          <p:nvPr/>
        </p:nvSpPr>
        <p:spPr>
          <a:xfrm>
            <a:off x="5367337" y="2705100"/>
            <a:ext cx="609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+mn-lt"/>
              </a:rPr>
              <a:t>ETL</a:t>
            </a:r>
            <a:endParaRPr lang="en-US" sz="1200" dirty="0">
              <a:latin typeface="+mn-lt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281737" y="3009900"/>
            <a:ext cx="167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+mn-lt"/>
              </a:rPr>
              <a:t>DATA WAREHOUSE</a:t>
            </a:r>
            <a:endParaRPr lang="en-US" sz="1200" dirty="0">
              <a:latin typeface="+mn-lt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414337" y="4838700"/>
            <a:ext cx="3276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dirty="0" smtClean="0">
                <a:latin typeface="+mn-lt"/>
              </a:rPr>
              <a:t>*ETL: EXTRACT, TRANSFORM, LOAD</a:t>
            </a:r>
            <a:endParaRPr lang="en-US" sz="1200" dirty="0">
              <a:latin typeface="+mn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357936" y="3619499"/>
            <a:ext cx="1600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dirty="0" smtClean="0">
                <a:latin typeface="+mn-lt"/>
              </a:rPr>
              <a:t>Data Scientists often spend (too) much of their  time dealing with complicated ETL processes</a:t>
            </a:r>
            <a:endParaRPr lang="en-US" sz="1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4148922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7162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Visualizing the data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28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90537" y="1257300"/>
            <a:ext cx="8305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dirty="0" smtClean="0">
                <a:latin typeface="+mn-lt"/>
              </a:rPr>
              <a:t>Visualization &amp; Communication are critical components to effective data storytelling</a:t>
            </a:r>
            <a:endParaRPr lang="en-US" sz="2000" dirty="0">
              <a:latin typeface="+mn-lt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490537" y="2400300"/>
            <a:ext cx="82296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000" i="1" dirty="0" smtClean="0">
                <a:latin typeface="+mn-lt"/>
              </a:rPr>
              <a:t>Examples</a:t>
            </a:r>
            <a:r>
              <a:rPr lang="en-US" sz="2000" dirty="0" smtClean="0">
                <a:latin typeface="+mn-lt"/>
              </a:rPr>
              <a:t>:</a:t>
            </a:r>
            <a:endParaRPr lang="en-US" sz="2000" dirty="0">
              <a:latin typeface="+mn-lt"/>
            </a:endParaRPr>
          </a:p>
          <a:p>
            <a:pPr algn="l"/>
            <a:r>
              <a:rPr lang="en-US" sz="2000" dirty="0" smtClean="0">
                <a:latin typeface="+mn-lt"/>
              </a:rPr>
              <a:t>- “11,419 people killing in 2013” </a:t>
            </a:r>
            <a:r>
              <a:rPr lang="en-US" sz="2000" i="1" dirty="0" err="1" smtClean="0">
                <a:latin typeface="+mn-lt"/>
              </a:rPr>
              <a:t>vs</a:t>
            </a:r>
            <a:r>
              <a:rPr lang="en-US" sz="2000" dirty="0" smtClean="0">
                <a:latin typeface="+mn-lt"/>
              </a:rPr>
              <a:t>  </a:t>
            </a:r>
            <a:r>
              <a:rPr lang="en-US" sz="2000" dirty="0" smtClean="0">
                <a:latin typeface="+mn-lt"/>
                <a:hlinkClick r:id="rId3"/>
              </a:rPr>
              <a:t>Periscope</a:t>
            </a:r>
            <a:endParaRPr lang="en-US" sz="2000" dirty="0" smtClean="0">
              <a:latin typeface="+mn-lt"/>
            </a:endParaRPr>
          </a:p>
          <a:p>
            <a:pPr algn="l"/>
            <a:endParaRPr lang="en-US" sz="2000" dirty="0">
              <a:latin typeface="+mn-lt"/>
            </a:endParaRPr>
          </a:p>
          <a:p>
            <a:pPr algn="l"/>
            <a:r>
              <a:rPr lang="en-US" sz="2000" dirty="0" smtClean="0">
                <a:latin typeface="+mn-lt"/>
              </a:rPr>
              <a:t>- “10% of users visit a the home page of a certain site and then stop” </a:t>
            </a:r>
            <a:r>
              <a:rPr lang="en-US" sz="2000" i="1" dirty="0" err="1" smtClean="0">
                <a:latin typeface="+mn-lt"/>
              </a:rPr>
              <a:t>vs</a:t>
            </a:r>
            <a:r>
              <a:rPr lang="en-US" sz="2000" dirty="0" smtClean="0">
                <a:latin typeface="+mn-lt"/>
              </a:rPr>
              <a:t> </a:t>
            </a:r>
            <a:r>
              <a:rPr lang="en-US" sz="2000" dirty="0" smtClean="0">
                <a:latin typeface="+mn-lt"/>
                <a:hlinkClick r:id="rId4"/>
              </a:rPr>
              <a:t>sunburst viz</a:t>
            </a:r>
            <a:endParaRPr lang="en-US" sz="2000" dirty="0" smtClean="0">
              <a:latin typeface="+mn-lt"/>
            </a:endParaRPr>
          </a:p>
          <a:p>
            <a:pPr algn="l"/>
            <a:endParaRPr lang="en-US" sz="2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1059497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7162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In class workflow problem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29</a:t>
            </a:fld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490537" y="1181100"/>
            <a:ext cx="822960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000" b="1" dirty="0" smtClean="0">
                <a:latin typeface="+mn-lt"/>
              </a:rPr>
              <a:t>10 minutes: </a:t>
            </a:r>
            <a:r>
              <a:rPr lang="en-US" sz="2000" dirty="0">
                <a:latin typeface="+mn-lt"/>
              </a:rPr>
              <a:t>You work for a mobile payments company and have a problem: Many of your users type in a user’s name but sometimes pay the wrong person if the name is </a:t>
            </a:r>
            <a:r>
              <a:rPr lang="en-US" sz="2000" dirty="0" smtClean="0">
                <a:latin typeface="+mn-lt"/>
              </a:rPr>
              <a:t>common (i.e. pay the wrong John Smith)! Describe the workflow of a data scientist who is attempting to solve this issue. </a:t>
            </a:r>
            <a:endParaRPr lang="en-US" sz="2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8953998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7129463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>
                <a:latin typeface="PFDinTextCompPro-Bold" charset="0"/>
                <a:ea typeface="ＭＳ Ｐゴシック" charset="0"/>
                <a:cs typeface="PFDinTextCompPro-Bold" charset="0"/>
                <a:sym typeface="PFDinTextCompPro-Bold" charset="0"/>
              </a:rPr>
              <a:t>agenda</a:t>
            </a:r>
          </a:p>
          <a:p>
            <a:pPr eaLnBrk="1" hangingPunct="1">
              <a:lnSpc>
                <a:spcPts val="2448"/>
              </a:lnSpc>
              <a:defRPr/>
            </a:pPr>
            <a:endParaRPr lang="en-US" dirty="0" smtClean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6F4A1B40-4074-4A43-A415-862C3E2C2127}" type="slidenum">
              <a:rPr lang="en-US"/>
              <a:pPr>
                <a:defRPr/>
              </a:pPr>
              <a:t>3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42937" y="1257300"/>
            <a:ext cx="7924800" cy="356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algn="l">
              <a:lnSpc>
                <a:spcPct val="140000"/>
              </a:lnSpc>
              <a:buClr>
                <a:schemeClr val="bg2">
                  <a:lumMod val="40000"/>
                  <a:lumOff val="60000"/>
                </a:schemeClr>
              </a:buClr>
              <a:buFont typeface="Wingdings" charset="2"/>
              <a:buChar char="§"/>
            </a:pPr>
            <a:r>
              <a:rPr lang="en-US" sz="1800" dirty="0" smtClean="0">
                <a:latin typeface="+mn-lt"/>
                <a:cs typeface="News706BT"/>
              </a:rPr>
              <a:t>Introduction</a:t>
            </a:r>
          </a:p>
          <a:p>
            <a:pPr marL="571500" indent="-571500" algn="l">
              <a:lnSpc>
                <a:spcPct val="140000"/>
              </a:lnSpc>
              <a:buClr>
                <a:schemeClr val="bg2">
                  <a:lumMod val="40000"/>
                  <a:lumOff val="60000"/>
                </a:schemeClr>
              </a:buClr>
              <a:buFont typeface="Wingdings" charset="2"/>
              <a:buChar char="§"/>
            </a:pPr>
            <a:r>
              <a:rPr lang="en-US" sz="1800" dirty="0" smtClean="0">
                <a:latin typeface="+mn-lt"/>
                <a:cs typeface="News706BT"/>
              </a:rPr>
              <a:t>Data Science</a:t>
            </a:r>
          </a:p>
          <a:p>
            <a:pPr marL="571500" indent="-571500" algn="l">
              <a:lnSpc>
                <a:spcPct val="140000"/>
              </a:lnSpc>
              <a:buClr>
                <a:schemeClr val="bg2">
                  <a:lumMod val="40000"/>
                  <a:lumOff val="60000"/>
                </a:schemeClr>
              </a:buClr>
              <a:buFont typeface="Wingdings" charset="2"/>
              <a:buChar char="§"/>
            </a:pPr>
            <a:r>
              <a:rPr lang="en-US" sz="1800" dirty="0" smtClean="0">
                <a:latin typeface="+mn-lt"/>
                <a:cs typeface="News706BT"/>
              </a:rPr>
              <a:t>Course Overview</a:t>
            </a:r>
          </a:p>
          <a:p>
            <a:pPr marL="571500" indent="-571500" algn="l">
              <a:lnSpc>
                <a:spcPct val="140000"/>
              </a:lnSpc>
              <a:buClr>
                <a:schemeClr val="bg2">
                  <a:lumMod val="40000"/>
                  <a:lumOff val="60000"/>
                </a:schemeClr>
              </a:buClr>
              <a:buFont typeface="Wingdings" charset="2"/>
              <a:buChar char="§"/>
            </a:pPr>
            <a:r>
              <a:rPr lang="en-US" sz="1800" dirty="0" smtClean="0">
                <a:latin typeface="+mn-lt"/>
                <a:cs typeface="News706BT"/>
              </a:rPr>
              <a:t>Technical Review</a:t>
            </a:r>
          </a:p>
          <a:p>
            <a:pPr marL="900113" lvl="1" indent="-571500" algn="l">
              <a:lnSpc>
                <a:spcPct val="140000"/>
              </a:lnSpc>
              <a:buClr>
                <a:schemeClr val="bg2">
                  <a:lumMod val="40000"/>
                  <a:lumOff val="60000"/>
                </a:schemeClr>
              </a:buClr>
              <a:buFont typeface="Wingdings" charset="2"/>
              <a:buChar char="§"/>
            </a:pPr>
            <a:r>
              <a:rPr lang="en-US" sz="1800" dirty="0" smtClean="0">
                <a:latin typeface="+mn-lt"/>
                <a:cs typeface="News706BT"/>
              </a:rPr>
              <a:t>Unix </a:t>
            </a:r>
            <a:r>
              <a:rPr lang="en-US" sz="1800" dirty="0">
                <a:latin typeface="+mn-lt"/>
                <a:cs typeface="News706BT"/>
              </a:rPr>
              <a:t>C</a:t>
            </a:r>
            <a:r>
              <a:rPr lang="en-US" sz="1800" dirty="0" smtClean="0">
                <a:latin typeface="+mn-lt"/>
                <a:cs typeface="News706BT"/>
              </a:rPr>
              <a:t>ommands</a:t>
            </a:r>
          </a:p>
          <a:p>
            <a:pPr marL="900113" lvl="1" indent="-571500" algn="l">
              <a:lnSpc>
                <a:spcPct val="140000"/>
              </a:lnSpc>
              <a:buClr>
                <a:schemeClr val="bg2">
                  <a:lumMod val="40000"/>
                  <a:lumOff val="60000"/>
                </a:schemeClr>
              </a:buClr>
              <a:buFont typeface="Wingdings" charset="2"/>
              <a:buChar char="§"/>
            </a:pPr>
            <a:r>
              <a:rPr lang="en-US" sz="1800" dirty="0" err="1">
                <a:latin typeface="+mn-lt"/>
                <a:cs typeface="News706BT"/>
              </a:rPr>
              <a:t>G</a:t>
            </a:r>
            <a:r>
              <a:rPr lang="en-US" sz="1800" dirty="0" err="1" smtClean="0">
                <a:latin typeface="+mn-lt"/>
                <a:cs typeface="News706BT"/>
              </a:rPr>
              <a:t>it</a:t>
            </a:r>
            <a:endParaRPr lang="en-US" sz="1800" dirty="0" smtClean="0">
              <a:latin typeface="+mn-lt"/>
              <a:cs typeface="News706BT"/>
            </a:endParaRPr>
          </a:p>
          <a:p>
            <a:pPr marL="900113" lvl="1" indent="-571500" algn="l">
              <a:lnSpc>
                <a:spcPct val="140000"/>
              </a:lnSpc>
              <a:buClr>
                <a:schemeClr val="bg2">
                  <a:lumMod val="40000"/>
                  <a:lumOff val="60000"/>
                </a:schemeClr>
              </a:buClr>
              <a:buFont typeface="Wingdings" charset="2"/>
              <a:buChar char="§"/>
            </a:pPr>
            <a:r>
              <a:rPr lang="en-US" sz="1800" dirty="0" err="1">
                <a:latin typeface="+mn-lt"/>
                <a:cs typeface="News706BT"/>
              </a:rPr>
              <a:t>I</a:t>
            </a:r>
            <a:r>
              <a:rPr lang="en-US" sz="1800" dirty="0" err="1" smtClean="0">
                <a:latin typeface="+mn-lt"/>
                <a:cs typeface="News706BT"/>
              </a:rPr>
              <a:t>python</a:t>
            </a:r>
            <a:endParaRPr lang="en-US" sz="1800" dirty="0" smtClean="0">
              <a:latin typeface="+mn-lt"/>
              <a:cs typeface="News706BT"/>
            </a:endParaRPr>
          </a:p>
          <a:p>
            <a:pPr marL="571500" indent="-571500" algn="l">
              <a:lnSpc>
                <a:spcPct val="140000"/>
              </a:lnSpc>
              <a:buClr>
                <a:schemeClr val="bg2">
                  <a:lumMod val="40000"/>
                  <a:lumOff val="60000"/>
                </a:schemeClr>
              </a:buClr>
              <a:buFont typeface="Wingdings" charset="2"/>
              <a:buChar char="§"/>
            </a:pPr>
            <a:r>
              <a:rPr lang="en-US" sz="1800" dirty="0" smtClean="0">
                <a:latin typeface="+mn-lt"/>
                <a:cs typeface="News706BT"/>
              </a:rPr>
              <a:t>Data Exploration</a:t>
            </a:r>
          </a:p>
          <a:p>
            <a:pPr marL="571500" indent="-571500" algn="l">
              <a:lnSpc>
                <a:spcPct val="140000"/>
              </a:lnSpc>
              <a:buClr>
                <a:schemeClr val="bg2">
                  <a:lumMod val="40000"/>
                  <a:lumOff val="60000"/>
                </a:schemeClr>
              </a:buClr>
              <a:buFont typeface="Wingdings" charset="2"/>
              <a:buChar char="§"/>
            </a:pPr>
            <a:r>
              <a:rPr lang="en-US" sz="1800" dirty="0" smtClean="0">
                <a:latin typeface="+mn-lt"/>
                <a:cs typeface="News706BT"/>
              </a:rPr>
              <a:t>Visualizations</a:t>
            </a:r>
            <a:endParaRPr lang="en-US" sz="1800" dirty="0">
              <a:latin typeface="+mn-lt"/>
              <a:cs typeface="News706BT"/>
            </a:endParaRPr>
          </a:p>
        </p:txBody>
      </p:sp>
    </p:spTree>
    <p:extLst>
      <p:ext uri="{BB962C8B-B14F-4D97-AF65-F5344CB8AC3E}">
        <p14:creationId xmlns:p14="http://schemas.microsoft.com/office/powerpoint/2010/main" val="318188772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8137" y="2400300"/>
            <a:ext cx="8426450" cy="838200"/>
          </a:xfrm>
        </p:spPr>
        <p:txBody>
          <a:bodyPr/>
          <a:lstStyle/>
          <a:p>
            <a:pPr algn="ctr">
              <a:defRPr/>
            </a:pPr>
            <a:r>
              <a:rPr lang="en-US" sz="7500" dirty="0" smtClean="0"/>
              <a:t>COURSE OVERVIEW</a:t>
            </a:r>
            <a:endParaRPr lang="en-US" sz="75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/>
            <a:r>
              <a:rPr lang="en-US" cap="none" dirty="0" smtClean="0">
                <a:latin typeface="PFDinTextCompPro-Bold" charset="0"/>
                <a:ea typeface="ヒラギノ角ゴ ProN W3" charset="0"/>
                <a:cs typeface="ヒラギノ角ゴ ProN W3" charset="0"/>
              </a:rPr>
              <a:t>INTRO TO DATA SCIENCE</a:t>
            </a:r>
            <a:endParaRPr lang="en-US" cap="none" dirty="0">
              <a:latin typeface="PFDinTextCompPro-Bold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791586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7162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COURSE OVERVIEW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31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502" y="1181100"/>
            <a:ext cx="9363075" cy="256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02104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7162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COURSE OVERVIEW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32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150" y="1257300"/>
            <a:ext cx="9363075" cy="2000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53669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7162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COURSE OVERVIEW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33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537" y="1323806"/>
            <a:ext cx="9134475" cy="2657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90528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8137" y="2324100"/>
            <a:ext cx="8426450" cy="838200"/>
          </a:xfrm>
        </p:spPr>
        <p:txBody>
          <a:bodyPr/>
          <a:lstStyle/>
          <a:p>
            <a:pPr algn="ctr">
              <a:defRPr/>
            </a:pPr>
            <a:r>
              <a:rPr lang="en-US" sz="7500" dirty="0" smtClean="0"/>
              <a:t>Computer setup</a:t>
            </a:r>
            <a:endParaRPr lang="en-US" sz="75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/>
            <a:r>
              <a:rPr lang="en-US" cap="none" dirty="0" smtClean="0">
                <a:latin typeface="PFDinTextCompPro-Bold" charset="0"/>
                <a:ea typeface="ヒラギノ角ゴ ProN W3" charset="0"/>
                <a:cs typeface="ヒラギノ角ゴ ProN W3" charset="0"/>
              </a:rPr>
              <a:t>INTRO TO DATA SCIENCE</a:t>
            </a:r>
            <a:endParaRPr lang="en-US" cap="none" dirty="0">
              <a:latin typeface="PFDinTextCompPro-Bold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283785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7162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Computer setup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35</a:t>
            </a:fld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490537" y="1028700"/>
            <a:ext cx="8458200" cy="48756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2000" dirty="0" smtClean="0">
                <a:latin typeface="+mn-lt"/>
              </a:rPr>
              <a:t>Have you:</a:t>
            </a:r>
          </a:p>
          <a:p>
            <a:pPr marL="571500" indent="-571500" algn="l">
              <a:lnSpc>
                <a:spcPct val="90000"/>
              </a:lnSpc>
              <a:buFont typeface="Arial"/>
              <a:buChar char="•"/>
            </a:pPr>
            <a:endParaRPr lang="en-US" sz="500" dirty="0" smtClean="0">
              <a:latin typeface="+mn-lt"/>
            </a:endParaRPr>
          </a:p>
          <a:p>
            <a:pPr marL="571500" indent="-571500" algn="l">
              <a:lnSpc>
                <a:spcPct val="90000"/>
              </a:lnSpc>
              <a:buFont typeface="Arial"/>
              <a:buChar char="•"/>
            </a:pPr>
            <a:r>
              <a:rPr lang="en-US" sz="2000" dirty="0" smtClean="0">
                <a:latin typeface="+mn-lt"/>
              </a:rPr>
              <a:t>Installed python (anaconda)</a:t>
            </a:r>
          </a:p>
          <a:p>
            <a:pPr marL="571500" indent="-571500" algn="l">
              <a:lnSpc>
                <a:spcPct val="90000"/>
              </a:lnSpc>
              <a:buFont typeface="Arial"/>
              <a:buChar char="•"/>
            </a:pPr>
            <a:r>
              <a:rPr lang="en-US" sz="2000" dirty="0" smtClean="0">
                <a:latin typeface="+mn-lt"/>
              </a:rPr>
              <a:t>Create a </a:t>
            </a:r>
            <a:r>
              <a:rPr lang="en-US" sz="2000" dirty="0" err="1" smtClean="0">
                <a:latin typeface="+mn-lt"/>
              </a:rPr>
              <a:t>Git</a:t>
            </a:r>
            <a:r>
              <a:rPr lang="en-US" sz="2000" dirty="0" smtClean="0">
                <a:latin typeface="+mn-lt"/>
              </a:rPr>
              <a:t> account, downloaded </a:t>
            </a:r>
            <a:r>
              <a:rPr lang="en-US" sz="2000" dirty="0" err="1" smtClean="0">
                <a:latin typeface="+mn-lt"/>
              </a:rPr>
              <a:t>Git</a:t>
            </a:r>
            <a:r>
              <a:rPr lang="en-US" sz="2000" dirty="0" smtClean="0">
                <a:latin typeface="+mn-lt"/>
              </a:rPr>
              <a:t>, and set global </a:t>
            </a:r>
            <a:r>
              <a:rPr lang="en-US" sz="2000" dirty="0" err="1" smtClean="0">
                <a:latin typeface="+mn-lt"/>
              </a:rPr>
              <a:t>config</a:t>
            </a:r>
            <a:r>
              <a:rPr lang="en-US" sz="2000" dirty="0">
                <a:latin typeface="+mn-lt"/>
              </a:rPr>
              <a:t> (https://</a:t>
            </a:r>
            <a:r>
              <a:rPr lang="en-US" sz="2000" dirty="0" err="1">
                <a:latin typeface="+mn-lt"/>
              </a:rPr>
              <a:t>git-scm.com</a:t>
            </a:r>
            <a:r>
              <a:rPr lang="en-US" sz="2000" dirty="0">
                <a:latin typeface="+mn-lt"/>
              </a:rPr>
              <a:t>/book/en/v2/Getting-Started-First-Time-</a:t>
            </a:r>
            <a:r>
              <a:rPr lang="en-US" sz="2000" dirty="0" err="1">
                <a:latin typeface="+mn-lt"/>
              </a:rPr>
              <a:t>Git</a:t>
            </a:r>
            <a:r>
              <a:rPr lang="en-US" sz="2000" dirty="0">
                <a:latin typeface="+mn-lt"/>
              </a:rPr>
              <a:t>-</a:t>
            </a:r>
            <a:r>
              <a:rPr lang="en-US" sz="2000" dirty="0" smtClean="0">
                <a:latin typeface="+mn-lt"/>
              </a:rPr>
              <a:t>Setup)</a:t>
            </a:r>
          </a:p>
          <a:p>
            <a:pPr marL="571500" indent="-571500" algn="l">
              <a:lnSpc>
                <a:spcPct val="90000"/>
              </a:lnSpc>
              <a:buFont typeface="Arial"/>
              <a:buChar char="•"/>
            </a:pPr>
            <a:r>
              <a:rPr lang="en-US" sz="2000" dirty="0" smtClean="0">
                <a:latin typeface="+mn-lt"/>
              </a:rPr>
              <a:t>Installed </a:t>
            </a:r>
            <a:r>
              <a:rPr lang="en-US" sz="2000" dirty="0" err="1" smtClean="0">
                <a:latin typeface="+mn-lt"/>
              </a:rPr>
              <a:t>cygwin</a:t>
            </a:r>
            <a:r>
              <a:rPr lang="en-US" sz="2000" dirty="0" smtClean="0">
                <a:latin typeface="+mn-lt"/>
              </a:rPr>
              <a:t> (windows)</a:t>
            </a:r>
          </a:p>
          <a:p>
            <a:pPr marL="571500" indent="-571500" algn="l">
              <a:lnSpc>
                <a:spcPct val="90000"/>
              </a:lnSpc>
              <a:buFont typeface="Arial"/>
              <a:buChar char="•"/>
            </a:pPr>
            <a:r>
              <a:rPr lang="en-US" sz="2000" dirty="0" smtClean="0">
                <a:latin typeface="+mn-lt"/>
              </a:rPr>
              <a:t>Launched </a:t>
            </a:r>
            <a:r>
              <a:rPr lang="en-US" sz="2000" dirty="0" err="1" smtClean="0">
                <a:latin typeface="+mn-lt"/>
              </a:rPr>
              <a:t>ipython</a:t>
            </a:r>
            <a:r>
              <a:rPr lang="en-US" sz="2000" dirty="0" smtClean="0">
                <a:latin typeface="+mn-lt"/>
              </a:rPr>
              <a:t> notebook</a:t>
            </a:r>
          </a:p>
          <a:p>
            <a:pPr marL="571500" indent="-571500" algn="l">
              <a:lnSpc>
                <a:spcPct val="90000"/>
              </a:lnSpc>
              <a:buFont typeface="Arial"/>
              <a:buChar char="•"/>
            </a:pPr>
            <a:r>
              <a:rPr lang="en-US" sz="2000" dirty="0" smtClean="0">
                <a:latin typeface="+mn-lt"/>
              </a:rPr>
              <a:t>Able to import: </a:t>
            </a:r>
          </a:p>
          <a:p>
            <a:pPr marL="900113" lvl="1" indent="-571500" algn="l">
              <a:lnSpc>
                <a:spcPct val="90000"/>
              </a:lnSpc>
              <a:buFont typeface="Arial"/>
              <a:buChar char="•"/>
            </a:pPr>
            <a:r>
              <a:rPr lang="en-US" sz="2000" dirty="0" err="1" smtClean="0">
                <a:latin typeface="+mn-lt"/>
              </a:rPr>
              <a:t>Scikit</a:t>
            </a:r>
            <a:r>
              <a:rPr lang="en-US" sz="2000" dirty="0" smtClean="0">
                <a:latin typeface="+mn-lt"/>
              </a:rPr>
              <a:t>-learn</a:t>
            </a:r>
          </a:p>
          <a:p>
            <a:pPr marL="900113" lvl="1" indent="-571500" algn="l">
              <a:lnSpc>
                <a:spcPct val="90000"/>
              </a:lnSpc>
              <a:buFont typeface="Arial"/>
              <a:buChar char="•"/>
            </a:pPr>
            <a:r>
              <a:rPr lang="en-US" sz="2000" dirty="0" err="1" smtClean="0">
                <a:latin typeface="+mn-lt"/>
              </a:rPr>
              <a:t>Numpy</a:t>
            </a:r>
            <a:endParaRPr lang="en-US" sz="2000" dirty="0" smtClean="0">
              <a:latin typeface="+mn-lt"/>
            </a:endParaRPr>
          </a:p>
          <a:p>
            <a:pPr marL="900113" lvl="1" indent="-571500" algn="l">
              <a:lnSpc>
                <a:spcPct val="90000"/>
              </a:lnSpc>
              <a:buFont typeface="Arial"/>
              <a:buChar char="•"/>
            </a:pPr>
            <a:r>
              <a:rPr lang="en-US" sz="2000" dirty="0" smtClean="0">
                <a:latin typeface="+mn-lt"/>
              </a:rPr>
              <a:t>Pandas</a:t>
            </a:r>
          </a:p>
          <a:p>
            <a:pPr marL="900113" lvl="1" indent="-571500" algn="l">
              <a:lnSpc>
                <a:spcPct val="90000"/>
              </a:lnSpc>
              <a:buFont typeface="Arial"/>
              <a:buChar char="•"/>
            </a:pPr>
            <a:r>
              <a:rPr lang="en-US" sz="2000" dirty="0" err="1" smtClean="0">
                <a:latin typeface="+mn-lt"/>
              </a:rPr>
              <a:t>nltk</a:t>
            </a:r>
            <a:endParaRPr lang="en-US" sz="2000" dirty="0" smtClean="0">
              <a:latin typeface="+mn-lt"/>
            </a:endParaRPr>
          </a:p>
          <a:p>
            <a:pPr marL="900113" lvl="1" indent="-571500" algn="l">
              <a:lnSpc>
                <a:spcPct val="90000"/>
              </a:lnSpc>
              <a:buFont typeface="Arial"/>
              <a:buChar char="•"/>
            </a:pPr>
            <a:r>
              <a:rPr lang="en-US" sz="2000" dirty="0" err="1" smtClean="0">
                <a:latin typeface="+mn-lt"/>
              </a:rPr>
              <a:t>Statsmodels</a:t>
            </a:r>
            <a:endParaRPr lang="en-US" sz="2000" dirty="0" smtClean="0">
              <a:latin typeface="+mn-lt"/>
            </a:endParaRPr>
          </a:p>
          <a:p>
            <a:pPr marL="900113" lvl="1" indent="-571500" algn="l">
              <a:lnSpc>
                <a:spcPct val="90000"/>
              </a:lnSpc>
              <a:buFont typeface="Arial"/>
              <a:buChar char="•"/>
            </a:pPr>
            <a:r>
              <a:rPr lang="en-US" sz="2000" dirty="0" err="1" smtClean="0">
                <a:latin typeface="+mn-lt"/>
              </a:rPr>
              <a:t>matplotlib</a:t>
            </a:r>
            <a:endParaRPr lang="en-US" sz="2000" dirty="0" smtClean="0">
              <a:latin typeface="+mn-lt"/>
            </a:endParaRPr>
          </a:p>
          <a:p>
            <a:pPr marL="900113" lvl="1" indent="-571500" algn="l">
              <a:lnSpc>
                <a:spcPct val="90000"/>
              </a:lnSpc>
              <a:buFont typeface="Arial"/>
              <a:buChar char="•"/>
            </a:pPr>
            <a:endParaRPr lang="en-US" sz="2000" dirty="0" smtClean="0">
              <a:latin typeface="+mn-lt"/>
            </a:endParaRPr>
          </a:p>
          <a:p>
            <a:pPr marL="571500" indent="-571500" algn="l">
              <a:lnSpc>
                <a:spcPct val="90000"/>
              </a:lnSpc>
              <a:buFont typeface="Arial"/>
              <a:buChar char="•"/>
            </a:pPr>
            <a:endParaRPr lang="en-US" sz="2000" dirty="0" smtClean="0">
              <a:latin typeface="+mn-lt"/>
            </a:endParaRPr>
          </a:p>
          <a:p>
            <a:pPr algn="l">
              <a:lnSpc>
                <a:spcPct val="90000"/>
              </a:lnSpc>
            </a:pPr>
            <a:endParaRPr lang="en-US" sz="2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9124800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8137" y="1562100"/>
            <a:ext cx="8426450" cy="1828800"/>
          </a:xfrm>
        </p:spPr>
        <p:txBody>
          <a:bodyPr/>
          <a:lstStyle/>
          <a:p>
            <a:pPr>
              <a:defRPr/>
            </a:pPr>
            <a:r>
              <a:rPr lang="en-US" sz="7500" dirty="0" err="1" smtClean="0"/>
              <a:t>IiI</a:t>
            </a:r>
            <a:r>
              <a:rPr lang="en-US" sz="7500" dirty="0" smtClean="0"/>
              <a:t>. working at the</a:t>
            </a:r>
            <a:br>
              <a:rPr lang="en-US" sz="7500" dirty="0" smtClean="0"/>
            </a:br>
            <a:r>
              <a:rPr lang="en-US" sz="7500" dirty="0" err="1" smtClean="0"/>
              <a:t>unix</a:t>
            </a:r>
            <a:r>
              <a:rPr lang="en-US" sz="7500" dirty="0" smtClean="0"/>
              <a:t> command line</a:t>
            </a:r>
            <a:endParaRPr lang="en-US" sz="75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/>
            <a:r>
              <a:rPr lang="en-US" cap="none" dirty="0" smtClean="0">
                <a:latin typeface="PFDinTextCompPro-Bold" charset="0"/>
                <a:ea typeface="ヒラギノ角ゴ ProN W3" charset="0"/>
                <a:cs typeface="ヒラギノ角ゴ ProN W3" charset="0"/>
              </a:rPr>
              <a:t>INTRO TO DATA SCIENCE</a:t>
            </a:r>
            <a:endParaRPr lang="en-US" cap="none" dirty="0">
              <a:latin typeface="PFDinTextCompPro-Bold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6759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7162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Exercise – working at the </a:t>
            </a:r>
            <a:r>
              <a:rPr lang="en-US" dirty="0" err="1" smtClean="0"/>
              <a:t>unix</a:t>
            </a:r>
            <a:r>
              <a:rPr lang="en-US" dirty="0" smtClean="0"/>
              <a:t> command line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37</a:t>
            </a:fld>
            <a:endParaRPr lang="en-US"/>
          </a:p>
        </p:txBody>
      </p:sp>
      <p:sp>
        <p:nvSpPr>
          <p:cNvPr id="17" name="Text Placeholder 11"/>
          <p:cNvSpPr txBox="1">
            <a:spLocks/>
          </p:cNvSpPr>
          <p:nvPr/>
        </p:nvSpPr>
        <p:spPr>
          <a:xfrm>
            <a:off x="490537" y="1181100"/>
            <a:ext cx="2689225" cy="490538"/>
          </a:xfrm>
          <a:prstGeom prst="rect">
            <a:avLst/>
          </a:prstGeom>
        </p:spPr>
        <p:txBody>
          <a:bodyPr vert="horz" lIns="0" tIns="32914" rIns="65828" bIns="32914"/>
          <a:lstStyle>
            <a:lvl1pPr marL="174625" indent="-174625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/>
              <a:buChar char="‣"/>
              <a:defRPr sz="2000" baseline="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1pPr>
            <a:lvl2pPr marL="329138" indent="0" algn="ctr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2pPr>
            <a:lvl3pPr marL="658277" indent="0" algn="ctr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3pPr>
            <a:lvl4pPr marL="987415" indent="0" algn="ctr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4pPr>
            <a:lvl5pPr marL="1316553" indent="0" algn="ctr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5pPr>
            <a:lvl6pPr marL="1645691" indent="0" algn="ctr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6pPr>
            <a:lvl7pPr marL="1974830" indent="0" algn="ctr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7pPr>
            <a:lvl8pPr marL="2303968" indent="0" algn="ctr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8pPr>
            <a:lvl9pPr marL="2633106" indent="0" algn="ctr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9pPr>
          </a:lstStyle>
          <a:p>
            <a:pPr marL="0" indent="0">
              <a:buNone/>
              <a:defRPr/>
            </a:pPr>
            <a:r>
              <a:rPr lang="en-US" sz="1400" b="1" cap="all" dirty="0" smtClean="0">
                <a:latin typeface="PFDinTextCompPro-Bold"/>
                <a:cs typeface="PFDinTextCompPro-Bold"/>
              </a:rPr>
              <a:t>Key objectives</a:t>
            </a:r>
            <a:endParaRPr lang="en-US" sz="1400" b="1" cap="all" dirty="0">
              <a:latin typeface="PFDinTextCompPro-Bold"/>
              <a:cs typeface="PFDinTextCompPro-Bold"/>
            </a:endParaRPr>
          </a:p>
        </p:txBody>
      </p:sp>
      <p:sp>
        <p:nvSpPr>
          <p:cNvPr id="18" name="Content Placeholder 12"/>
          <p:cNvSpPr>
            <a:spLocks noGrp="1"/>
          </p:cNvSpPr>
          <p:nvPr>
            <p:ph sz="half" idx="4294967295"/>
          </p:nvPr>
        </p:nvSpPr>
        <p:spPr bwMode="auto">
          <a:xfrm>
            <a:off x="490537" y="1771650"/>
            <a:ext cx="3581400" cy="283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r>
              <a:rPr lang="en-US" sz="1400" dirty="0" smtClean="0">
                <a:latin typeface="News706 BT" charset="0"/>
                <a:ea typeface="ヒラギノ角ゴ ProN W3" charset="0"/>
                <a:cs typeface="ヒラギノ角ゴ ProN W3" charset="0"/>
              </a:rPr>
              <a:t>- Navigate the </a:t>
            </a:r>
            <a:r>
              <a:rPr lang="en-US" sz="1400" dirty="0" err="1" smtClean="0">
                <a:latin typeface="News706 BT" charset="0"/>
                <a:ea typeface="ヒラギノ角ゴ ProN W3" charset="0"/>
                <a:cs typeface="ヒラギノ角ゴ ProN W3" charset="0"/>
              </a:rPr>
              <a:t>filesystem</a:t>
            </a:r>
            <a:endParaRPr lang="en-US" sz="1400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pPr marL="0" indent="0">
              <a:buNone/>
            </a:pPr>
            <a:r>
              <a:rPr lang="en-US" sz="1400" dirty="0" smtClean="0">
                <a:latin typeface="News706 BT" charset="0"/>
                <a:ea typeface="ヒラギノ角ゴ ProN W3" charset="0"/>
                <a:cs typeface="ヒラギノ角ゴ ProN W3" charset="0"/>
              </a:rPr>
              <a:t>- Create, move, copy, and delete files &amp; directories</a:t>
            </a:r>
          </a:p>
          <a:p>
            <a:pPr marL="0" indent="0">
              <a:buNone/>
            </a:pPr>
            <a:r>
              <a:rPr lang="en-US" sz="1400" dirty="0" smtClean="0">
                <a:latin typeface="News706 BT" charset="0"/>
                <a:ea typeface="ヒラギノ角ゴ ProN W3" charset="0"/>
                <a:cs typeface="ヒラギノ角ゴ ProN W3" charset="0"/>
              </a:rPr>
              <a:t>- View &amp; search files</a:t>
            </a:r>
          </a:p>
          <a:p>
            <a:pPr marL="0" indent="0">
              <a:buNone/>
            </a:pPr>
            <a:r>
              <a:rPr lang="en-US" sz="1400" dirty="0" smtClean="0">
                <a:latin typeface="News706 BT" charset="0"/>
                <a:ea typeface="ヒラギノ角ゴ ProN W3" charset="0"/>
                <a:cs typeface="ヒラギノ角ゴ ProN W3" charset="0"/>
              </a:rPr>
              <a:t>- Edit &amp; interact with files</a:t>
            </a:r>
          </a:p>
          <a:p>
            <a:pPr marL="0" indent="0">
              <a:buNone/>
            </a:pPr>
            <a:r>
              <a:rPr lang="en-US" sz="1400" dirty="0" smtClean="0">
                <a:latin typeface="News706 BT" charset="0"/>
                <a:ea typeface="ヒラギノ角ゴ ProN W3" charset="0"/>
                <a:cs typeface="ヒラギノ角ゴ ProN W3" charset="0"/>
              </a:rPr>
              <a:t>- Combine steps</a:t>
            </a:r>
          </a:p>
          <a:p>
            <a:pPr marL="0" indent="0">
              <a:buNone/>
            </a:pPr>
            <a:r>
              <a:rPr lang="en-US" sz="1400" dirty="0" smtClean="0">
                <a:latin typeface="News706 BT" charset="0"/>
                <a:ea typeface="ヒラギノ角ゴ ProN W3" charset="0"/>
                <a:cs typeface="ヒラギノ角ゴ ProN W3" charset="0"/>
              </a:rPr>
              <a:t>- Learn more</a:t>
            </a:r>
            <a:endParaRPr lang="en-US" sz="1400" dirty="0">
              <a:latin typeface="News706 BT" charset="0"/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20" name="Content Placeholder 16"/>
          <p:cNvSpPr>
            <a:spLocks noGrp="1"/>
          </p:cNvSpPr>
          <p:nvPr>
            <p:ph sz="half" idx="4294967295"/>
          </p:nvPr>
        </p:nvSpPr>
        <p:spPr bwMode="auto">
          <a:xfrm>
            <a:off x="4322761" y="1784350"/>
            <a:ext cx="4016376" cy="2444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r>
              <a:rPr lang="en-US" sz="1400" dirty="0" smtClean="0">
                <a:latin typeface="News706 BT" charset="0"/>
                <a:ea typeface="ヒラギノ角ゴ ProN W3" charset="0"/>
                <a:cs typeface="ヒラギノ角ゴ ProN W3" charset="0"/>
              </a:rPr>
              <a:t>- </a:t>
            </a:r>
            <a:r>
              <a:rPr lang="en-US" sz="1400" dirty="0" err="1" smtClean="0">
                <a:latin typeface="News706 BT" charset="0"/>
                <a:ea typeface="ヒラギノ角ゴ ProN W3" charset="0"/>
                <a:cs typeface="ヒラギノ角ゴ ProN W3" charset="0"/>
              </a:rPr>
              <a:t>ls</a:t>
            </a:r>
            <a:r>
              <a:rPr lang="en-US" sz="1400" dirty="0" smtClean="0">
                <a:latin typeface="News706 BT" charset="0"/>
                <a:ea typeface="ヒラギノ角ゴ ProN W3" charset="0"/>
                <a:cs typeface="ヒラギノ角ゴ ProN W3" charset="0"/>
              </a:rPr>
              <a:t>, cd</a:t>
            </a:r>
          </a:p>
          <a:p>
            <a:pPr marL="0" indent="0">
              <a:buNone/>
            </a:pPr>
            <a:r>
              <a:rPr lang="en-US" sz="1400" dirty="0" smtClean="0">
                <a:latin typeface="News706 BT" charset="0"/>
                <a:ea typeface="ヒラギノ角ゴ ProN W3" charset="0"/>
                <a:cs typeface="ヒラギノ角ゴ ProN W3" charset="0"/>
              </a:rPr>
              <a:t>- cat, touch, mv, </a:t>
            </a:r>
            <a:r>
              <a:rPr lang="en-US" sz="1400" dirty="0" err="1" smtClean="0">
                <a:latin typeface="News706 BT" charset="0"/>
                <a:ea typeface="ヒラギノ角ゴ ProN W3" charset="0"/>
                <a:cs typeface="ヒラギノ角ゴ ProN W3" charset="0"/>
              </a:rPr>
              <a:t>cp</a:t>
            </a:r>
            <a:r>
              <a:rPr lang="en-US" sz="1400" dirty="0" smtClean="0">
                <a:latin typeface="News706 BT" charset="0"/>
                <a:ea typeface="ヒラギノ角ゴ ProN W3" charset="0"/>
                <a:cs typeface="ヒラギノ角ゴ ProN W3" charset="0"/>
              </a:rPr>
              <a:t>, </a:t>
            </a:r>
            <a:r>
              <a:rPr lang="en-US" sz="1400" dirty="0" err="1" smtClean="0">
                <a:latin typeface="News706 BT" charset="0"/>
                <a:ea typeface="ヒラギノ角ゴ ProN W3" charset="0"/>
                <a:cs typeface="ヒラギノ角ゴ ProN W3" charset="0"/>
              </a:rPr>
              <a:t>mkdir</a:t>
            </a:r>
            <a:r>
              <a:rPr lang="en-US" sz="1400" dirty="0" smtClean="0">
                <a:latin typeface="News706 BT" charset="0"/>
                <a:ea typeface="ヒラギノ角ゴ ProN W3" charset="0"/>
                <a:cs typeface="ヒラギノ角ゴ ProN W3" charset="0"/>
              </a:rPr>
              <a:t>, </a:t>
            </a:r>
            <a:r>
              <a:rPr lang="en-US" sz="1400" dirty="0" err="1" smtClean="0">
                <a:latin typeface="News706 BT" charset="0"/>
                <a:ea typeface="ヒラギノ角ゴ ProN W3" charset="0"/>
                <a:cs typeface="ヒラギノ角ゴ ProN W3" charset="0"/>
              </a:rPr>
              <a:t>rm</a:t>
            </a:r>
            <a:r>
              <a:rPr lang="en-US" sz="1400" dirty="0" smtClean="0">
                <a:latin typeface="News706 BT" charset="0"/>
                <a:ea typeface="ヒラギノ角ゴ ProN W3" charset="0"/>
                <a:cs typeface="ヒラギノ角ゴ ProN W3" charset="0"/>
              </a:rPr>
              <a:t>, </a:t>
            </a:r>
            <a:r>
              <a:rPr lang="en-US" sz="1400" dirty="0" err="1" smtClean="0">
                <a:latin typeface="News706 BT" charset="0"/>
                <a:ea typeface="ヒラギノ角ゴ ProN W3" charset="0"/>
                <a:cs typeface="ヒラギノ角ゴ ProN W3" charset="0"/>
              </a:rPr>
              <a:t>rmdir</a:t>
            </a:r>
            <a:endParaRPr lang="en-US" sz="1400" dirty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pPr marL="0" indent="0">
              <a:buNone/>
            </a:pPr>
            <a:endParaRPr lang="en-US" sz="1400" dirty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pPr marL="0" indent="0">
              <a:buNone/>
            </a:pPr>
            <a:r>
              <a:rPr lang="en-US" sz="1400" dirty="0" smtClean="0">
                <a:latin typeface="News706 BT" charset="0"/>
                <a:ea typeface="ヒラギノ角ゴ ProN W3" charset="0"/>
                <a:cs typeface="ヒラギノ角ゴ ProN W3" charset="0"/>
              </a:rPr>
              <a:t>- head, tail, less, cat, </a:t>
            </a:r>
            <a:r>
              <a:rPr lang="en-US" sz="1400" dirty="0" err="1" smtClean="0">
                <a:latin typeface="News706 BT" charset="0"/>
                <a:ea typeface="ヒラギノ角ゴ ProN W3" charset="0"/>
                <a:cs typeface="ヒラギノ角ゴ ProN W3" charset="0"/>
              </a:rPr>
              <a:t>grep</a:t>
            </a:r>
            <a:endParaRPr lang="en-US" sz="1400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pPr marL="0" indent="0">
              <a:buNone/>
            </a:pPr>
            <a:r>
              <a:rPr lang="en-US" sz="1400" dirty="0" smtClean="0">
                <a:latin typeface="News706 BT" charset="0"/>
                <a:ea typeface="ヒラギノ角ゴ ProN W3" charset="0"/>
                <a:cs typeface="ヒラギノ角ゴ ProN W3" charset="0"/>
              </a:rPr>
              <a:t>- vim, </a:t>
            </a:r>
            <a:r>
              <a:rPr lang="en-US" sz="1400" dirty="0" err="1" smtClean="0">
                <a:latin typeface="News706 BT" charset="0"/>
                <a:ea typeface="ヒラギノ角ゴ ProN W3" charset="0"/>
                <a:cs typeface="ヒラギノ角ゴ ProN W3" charset="0"/>
              </a:rPr>
              <a:t>tr</a:t>
            </a:r>
            <a:r>
              <a:rPr lang="en-US" sz="1400" dirty="0" smtClean="0">
                <a:latin typeface="News706 BT" charset="0"/>
                <a:ea typeface="ヒラギノ角ゴ ProN W3" charset="0"/>
                <a:cs typeface="ヒラギノ角ゴ ProN W3" charset="0"/>
              </a:rPr>
              <a:t>, sort, </a:t>
            </a:r>
            <a:r>
              <a:rPr lang="en-US" sz="1400" dirty="0" err="1" smtClean="0">
                <a:latin typeface="News706 BT" charset="0"/>
                <a:ea typeface="ヒラギノ角ゴ ProN W3" charset="0"/>
                <a:cs typeface="ヒラギノ角ゴ ProN W3" charset="0"/>
              </a:rPr>
              <a:t>uniq</a:t>
            </a:r>
            <a:r>
              <a:rPr lang="en-US" sz="1400" dirty="0" smtClean="0">
                <a:latin typeface="News706 BT" charset="0"/>
                <a:ea typeface="ヒラギノ角ゴ ProN W3" charset="0"/>
                <a:cs typeface="ヒラギノ角ゴ ProN W3" charset="0"/>
              </a:rPr>
              <a:t>, </a:t>
            </a:r>
            <a:r>
              <a:rPr lang="en-US" sz="1400" dirty="0" err="1" smtClean="0">
                <a:latin typeface="News706 BT" charset="0"/>
                <a:ea typeface="ヒラギノ角ゴ ProN W3" charset="0"/>
                <a:cs typeface="ヒラギノ角ゴ ProN W3" charset="0"/>
              </a:rPr>
              <a:t>wc</a:t>
            </a:r>
            <a:endParaRPr lang="en-US" sz="1400" dirty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pPr marL="0" indent="0">
              <a:buNone/>
            </a:pPr>
            <a:r>
              <a:rPr lang="en-US" sz="1400" dirty="0" smtClean="0">
                <a:latin typeface="News706 BT" charset="0"/>
                <a:ea typeface="ヒラギノ角ゴ ProN W3" charset="0"/>
                <a:cs typeface="ヒラギノ角ゴ ProN W3" charset="0"/>
              </a:rPr>
              <a:t>- pipe (|)</a:t>
            </a:r>
          </a:p>
          <a:p>
            <a:pPr marL="0" indent="0">
              <a:buNone/>
            </a:pPr>
            <a:r>
              <a:rPr lang="en-US" sz="1400" dirty="0" smtClean="0">
                <a:latin typeface="News706 BT" charset="0"/>
                <a:ea typeface="ヒラギノ角ゴ ProN W3" charset="0"/>
                <a:cs typeface="ヒラギノ角ゴ ProN W3" charset="0"/>
              </a:rPr>
              <a:t>- man, apropos</a:t>
            </a:r>
            <a:endParaRPr lang="en-US" sz="1400" dirty="0">
              <a:latin typeface="News706 BT" charset="0"/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21" name="Text Placeholder 11"/>
          <p:cNvSpPr txBox="1">
            <a:spLocks/>
          </p:cNvSpPr>
          <p:nvPr/>
        </p:nvSpPr>
        <p:spPr>
          <a:xfrm>
            <a:off x="4452937" y="1181100"/>
            <a:ext cx="2689225" cy="490538"/>
          </a:xfrm>
          <a:prstGeom prst="rect">
            <a:avLst/>
          </a:prstGeom>
        </p:spPr>
        <p:txBody>
          <a:bodyPr vert="horz" lIns="0" tIns="32914" rIns="65828" bIns="32914"/>
          <a:lstStyle>
            <a:lvl1pPr marL="174625" indent="-174625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/>
              <a:buChar char="‣"/>
              <a:defRPr sz="2000" baseline="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1pPr>
            <a:lvl2pPr marL="329138" indent="0" algn="ctr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2pPr>
            <a:lvl3pPr marL="658277" indent="0" algn="ctr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3pPr>
            <a:lvl4pPr marL="987415" indent="0" algn="ctr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4pPr>
            <a:lvl5pPr marL="1316553" indent="0" algn="ctr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5pPr>
            <a:lvl6pPr marL="1645691" indent="0" algn="ctr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6pPr>
            <a:lvl7pPr marL="1974830" indent="0" algn="ctr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7pPr>
            <a:lvl8pPr marL="2303968" indent="0" algn="ctr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8pPr>
            <a:lvl9pPr marL="2633106" indent="0" algn="ctr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9pPr>
          </a:lstStyle>
          <a:p>
            <a:pPr marL="0" indent="0">
              <a:buNone/>
              <a:defRPr/>
            </a:pPr>
            <a:r>
              <a:rPr lang="en-US" sz="1400" b="1" cap="all" dirty="0" smtClean="0">
                <a:latin typeface="PFDinTextCompPro-Bold"/>
                <a:cs typeface="PFDinTextCompPro-Bold"/>
              </a:rPr>
              <a:t>tools</a:t>
            </a:r>
            <a:endParaRPr lang="en-US" sz="1400" b="1" cap="all" dirty="0">
              <a:latin typeface="PFDinTextCompPro-Bold"/>
              <a:cs typeface="PFDinTextCompPro-Bold"/>
            </a:endParaRPr>
          </a:p>
        </p:txBody>
      </p:sp>
      <p:cxnSp>
        <p:nvCxnSpPr>
          <p:cNvPr id="29" name="Straight Connector 28"/>
          <p:cNvCxnSpPr/>
          <p:nvPr/>
        </p:nvCxnSpPr>
        <p:spPr bwMode="auto">
          <a:xfrm>
            <a:off x="338137" y="1638300"/>
            <a:ext cx="35052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1" name="Straight Connector 30"/>
          <p:cNvCxnSpPr/>
          <p:nvPr/>
        </p:nvCxnSpPr>
        <p:spPr bwMode="auto">
          <a:xfrm>
            <a:off x="4376737" y="1638300"/>
            <a:ext cx="38100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grpSp>
        <p:nvGrpSpPr>
          <p:cNvPr id="33" name="Group 26"/>
          <p:cNvGrpSpPr>
            <a:grpSpLocks/>
          </p:cNvGrpSpPr>
          <p:nvPr/>
        </p:nvGrpSpPr>
        <p:grpSpPr bwMode="auto">
          <a:xfrm>
            <a:off x="7424737" y="3390900"/>
            <a:ext cx="1463675" cy="1463675"/>
            <a:chOff x="0" y="0"/>
            <a:chExt cx="1280" cy="1280"/>
          </a:xfrm>
        </p:grpSpPr>
        <p:pic>
          <p:nvPicPr>
            <p:cNvPr id="34" name="Picture 2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80" cy="1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5" name="Rectangle 24"/>
            <p:cNvSpPr>
              <a:spLocks/>
            </p:cNvSpPr>
            <p:nvPr/>
          </p:nvSpPr>
          <p:spPr bwMode="auto">
            <a:xfrm>
              <a:off x="104" y="96"/>
              <a:ext cx="1056" cy="1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>
                <a:lnSpc>
                  <a:spcPct val="75000"/>
                </a:lnSpc>
              </a:pPr>
              <a:r>
                <a:rPr lang="en-US" sz="1300" dirty="0" smtClean="0">
                  <a:solidFill>
                    <a:schemeClr val="tx1"/>
                  </a:solidFill>
                  <a:latin typeface="PFDinTextCompPro-Bold" charset="0"/>
                  <a:ea typeface="ＭＳ Ｐゴシック" charset="0"/>
                  <a:cs typeface="ＭＳ Ｐゴシック" charset="0"/>
                  <a:sym typeface="PFDinTextCompPro-Bold" charset="0"/>
                </a:rPr>
                <a:t>NOTE</a:t>
              </a:r>
              <a:endParaRPr lang="en-US" sz="1300" dirty="0">
                <a:solidFill>
                  <a:schemeClr val="tx1"/>
                </a:solidFill>
                <a:latin typeface="PFDinTextCompPro-Bold" charset="0"/>
                <a:ea typeface="ＭＳ Ｐゴシック" charset="0"/>
                <a:cs typeface="ＭＳ Ｐゴシック" charset="0"/>
                <a:sym typeface="PFDinTextCompPro-Bold" charset="0"/>
              </a:endParaRPr>
            </a:p>
          </p:txBody>
        </p:sp>
        <p:sp>
          <p:nvSpPr>
            <p:cNvPr id="36" name="Rectangle 25"/>
            <p:cNvSpPr>
              <a:spLocks/>
            </p:cNvSpPr>
            <p:nvPr/>
          </p:nvSpPr>
          <p:spPr bwMode="auto">
            <a:xfrm>
              <a:off x="104" y="264"/>
              <a:ext cx="1056" cy="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>
                <a:lnSpc>
                  <a:spcPts val="1150"/>
                </a:lnSpc>
              </a:pPr>
              <a:endParaRPr lang="en-US" sz="900" dirty="0" smtClean="0">
                <a:solidFill>
                  <a:schemeClr val="tx1"/>
                </a:solidFill>
                <a:latin typeface="News706 BT" charset="0"/>
                <a:ea typeface="ＭＳ Ｐゴシック" charset="0"/>
                <a:cs typeface="ＭＳ Ｐゴシック" charset="0"/>
                <a:sym typeface="News706 BT" charset="0"/>
              </a:endParaRPr>
            </a:p>
            <a:p>
              <a:pPr algn="l">
                <a:lnSpc>
                  <a:spcPts val="1150"/>
                </a:lnSpc>
              </a:pPr>
              <a:r>
                <a:rPr lang="en-US" sz="900" dirty="0" smtClean="0">
                  <a:solidFill>
                    <a:schemeClr val="tx1"/>
                  </a:solidFill>
                  <a:latin typeface="News706 BT" charset="0"/>
                  <a:ea typeface="ＭＳ Ｐゴシック" charset="0"/>
                  <a:cs typeface="ＭＳ Ｐゴシック" charset="0"/>
                  <a:sym typeface="News706 BT" charset="0"/>
                </a:rPr>
                <a:t>Being comfortable at the command line makes your life much easier!</a:t>
              </a:r>
              <a:endParaRPr lang="en-US" sz="900" dirty="0">
                <a:solidFill>
                  <a:schemeClr val="tx1"/>
                </a:solidFill>
                <a:latin typeface="News706 BT" charset="0"/>
                <a:ea typeface="ＭＳ Ｐゴシック" charset="0"/>
                <a:cs typeface="ＭＳ Ｐゴシック" charset="0"/>
                <a:sym typeface="News706 BT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5217522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8137" y="2324100"/>
            <a:ext cx="8426450" cy="1066800"/>
          </a:xfrm>
        </p:spPr>
        <p:txBody>
          <a:bodyPr/>
          <a:lstStyle/>
          <a:p>
            <a:pPr algn="ctr">
              <a:defRPr/>
            </a:pPr>
            <a:r>
              <a:rPr lang="en-US" sz="7500" dirty="0" smtClean="0"/>
              <a:t>Other tools</a:t>
            </a:r>
            <a:endParaRPr lang="en-US" sz="75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/>
            <a:r>
              <a:rPr lang="en-US" cap="none" dirty="0" smtClean="0">
                <a:latin typeface="PFDinTextCompPro-Bold" charset="0"/>
                <a:ea typeface="ヒラギノ角ゴ ProN W3" charset="0"/>
                <a:cs typeface="ヒラギノ角ゴ ProN W3" charset="0"/>
              </a:rPr>
              <a:t>INTRO TO DATA SCIENCE</a:t>
            </a:r>
            <a:endParaRPr lang="en-US" cap="none" dirty="0">
              <a:latin typeface="PFDinTextCompPro-Bold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71206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/>
            <a:r>
              <a:rPr lang="en-US" dirty="0" err="1" smtClean="0"/>
              <a:t>git</a:t>
            </a:r>
            <a:endParaRPr lang="en-US" cap="none" dirty="0">
              <a:latin typeface="PFDinTextCompPro-Bold" charset="0"/>
              <a:ea typeface="ヒラギノ角ゴ ProN W3" charset="0"/>
              <a:cs typeface="ヒラギノ角ゴ ProN W3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337" y="1790700"/>
            <a:ext cx="7937500" cy="324340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90537" y="952500"/>
            <a:ext cx="7696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dirty="0" err="1" smtClean="0">
                <a:latin typeface="+mn-lt"/>
              </a:rPr>
              <a:t>Git</a:t>
            </a:r>
            <a:r>
              <a:rPr lang="en-US" sz="2000" dirty="0" smtClean="0">
                <a:latin typeface="+mn-lt"/>
              </a:rPr>
              <a:t> is a version control system. It stores a copy of all changes you make to files over time </a:t>
            </a:r>
            <a:endParaRPr lang="en-US" sz="2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1222611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00337" y="2171700"/>
            <a:ext cx="3962400" cy="914400"/>
          </a:xfrm>
        </p:spPr>
        <p:txBody>
          <a:bodyPr/>
          <a:lstStyle/>
          <a:p>
            <a:pPr algn="ctr">
              <a:defRPr/>
            </a:pPr>
            <a:r>
              <a:rPr lang="en-US" sz="7500" dirty="0" smtClean="0"/>
              <a:t>Intros</a:t>
            </a:r>
            <a:endParaRPr lang="en-US" sz="75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/>
            <a:r>
              <a:rPr lang="en-US" cap="none" dirty="0" smtClean="0">
                <a:latin typeface="PFDinTextCompPro-Bold" charset="0"/>
                <a:ea typeface="ヒラギノ角ゴ ProN W3" charset="0"/>
                <a:cs typeface="ヒラギノ角ゴ ProN W3" charset="0"/>
              </a:rPr>
              <a:t>INTRO TO DATA SCIENCE</a:t>
            </a:r>
            <a:endParaRPr lang="en-US" cap="none" dirty="0">
              <a:latin typeface="PFDinTextCompPro-Bold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557869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/>
            <a:r>
              <a:rPr lang="en-US" dirty="0" err="1" smtClean="0"/>
              <a:t>git</a:t>
            </a:r>
            <a:endParaRPr lang="en-US" cap="none" dirty="0">
              <a:latin typeface="PFDinTextCompPro-Bold" charset="0"/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14337" y="1333500"/>
            <a:ext cx="74676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dirty="0" smtClean="0">
                <a:latin typeface="+mn-lt"/>
              </a:rPr>
              <a:t>Main commands:</a:t>
            </a:r>
          </a:p>
          <a:p>
            <a:pPr marL="342900" indent="-342900" algn="l">
              <a:buFontTx/>
              <a:buChar char="-"/>
            </a:pPr>
            <a:r>
              <a:rPr lang="en-US" sz="2000" dirty="0" err="1" smtClean="0">
                <a:latin typeface="+mn-lt"/>
              </a:rPr>
              <a:t>git</a:t>
            </a:r>
            <a:r>
              <a:rPr lang="en-US" sz="2000" dirty="0" smtClean="0">
                <a:latin typeface="+mn-lt"/>
              </a:rPr>
              <a:t> clone &lt;repo name&gt;</a:t>
            </a:r>
          </a:p>
          <a:p>
            <a:pPr marL="671513" lvl="1" indent="-342900" algn="l">
              <a:buFontTx/>
              <a:buChar char="-"/>
            </a:pPr>
            <a:r>
              <a:rPr lang="en-US" sz="2000" dirty="0" smtClean="0">
                <a:latin typeface="+mn-lt"/>
              </a:rPr>
              <a:t>This command copies all the code from a given repo</a:t>
            </a:r>
          </a:p>
          <a:p>
            <a:pPr lvl="1" indent="0" algn="l"/>
            <a:endParaRPr lang="en-US" sz="2000" dirty="0" smtClean="0">
              <a:latin typeface="+mn-lt"/>
            </a:endParaRPr>
          </a:p>
          <a:p>
            <a:pPr marL="342900" indent="-342900" algn="l">
              <a:buFontTx/>
              <a:buChar char="-"/>
            </a:pPr>
            <a:r>
              <a:rPr lang="en-US" sz="2000" dirty="0" err="1" smtClean="0">
                <a:latin typeface="+mn-lt"/>
              </a:rPr>
              <a:t>git</a:t>
            </a:r>
            <a:r>
              <a:rPr lang="en-US" sz="2000" dirty="0" smtClean="0">
                <a:latin typeface="+mn-lt"/>
              </a:rPr>
              <a:t> pull</a:t>
            </a:r>
          </a:p>
          <a:p>
            <a:pPr marL="671513" lvl="1" indent="-342900" algn="l">
              <a:buFontTx/>
              <a:buChar char="-"/>
            </a:pPr>
            <a:r>
              <a:rPr lang="en-US" sz="2000" dirty="0" smtClean="0">
                <a:latin typeface="+mn-lt"/>
              </a:rPr>
              <a:t>This command updates all changes made to a repo since you </a:t>
            </a:r>
            <a:r>
              <a:rPr lang="en-US" sz="2000" smtClean="0">
                <a:latin typeface="+mn-lt"/>
              </a:rPr>
              <a:t>last cloned</a:t>
            </a:r>
            <a:endParaRPr lang="en-US" sz="2000" dirty="0" smtClean="0">
              <a:latin typeface="+mn-lt"/>
            </a:endParaRPr>
          </a:p>
          <a:p>
            <a:pPr algn="l"/>
            <a:endParaRPr lang="en-US" sz="2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336996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/>
            <a:r>
              <a:rPr lang="en-US" dirty="0" smtClean="0"/>
              <a:t>In class work</a:t>
            </a:r>
            <a:endParaRPr lang="en-US" cap="none" dirty="0">
              <a:latin typeface="PFDinTextCompPro-Bold" charset="0"/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14337" y="1333500"/>
            <a:ext cx="7467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dirty="0" smtClean="0">
                <a:latin typeface="+mn-lt"/>
              </a:rPr>
              <a:t>Lab time: pull the class directory and work on the lab found in class #1</a:t>
            </a:r>
            <a:endParaRPr lang="en-US" sz="2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5300603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/>
            <a:r>
              <a:rPr lang="en-US" cap="none" dirty="0" smtClean="0">
                <a:latin typeface="PFDinTextCompPro-Bold" charset="0"/>
                <a:ea typeface="ヒラギノ角ゴ ProN W3" charset="0"/>
                <a:cs typeface="ヒラギノ角ゴ ProN W3" charset="0"/>
              </a:rPr>
              <a:t>INTROS</a:t>
            </a:r>
            <a:endParaRPr lang="en-US" cap="none" dirty="0">
              <a:latin typeface="PFDinTextCompPro-Bold" charset="0"/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66737" y="2400300"/>
            <a:ext cx="76962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/>
              <a:buChar char="•"/>
            </a:pPr>
            <a:r>
              <a:rPr lang="en-US" sz="1800" dirty="0" smtClean="0">
                <a:latin typeface="News706 BT"/>
                <a:cs typeface="News706 BT"/>
              </a:rPr>
              <a:t>If you had to give up a favorite food, which would be the hardest?</a:t>
            </a:r>
          </a:p>
          <a:p>
            <a:pPr marL="285750" indent="-285750" algn="l">
              <a:buFont typeface="Arial"/>
              <a:buChar char="•"/>
            </a:pPr>
            <a:r>
              <a:rPr lang="en-US" sz="1800" dirty="0" smtClean="0">
                <a:latin typeface="News706 BT"/>
                <a:cs typeface="News706 BT"/>
              </a:rPr>
              <a:t>Favorite color, and why</a:t>
            </a:r>
          </a:p>
          <a:p>
            <a:pPr marL="285750" indent="-285750" algn="l">
              <a:buFont typeface="Arial"/>
              <a:buChar char="•"/>
            </a:pPr>
            <a:r>
              <a:rPr lang="en-US" sz="1800" dirty="0" smtClean="0">
                <a:latin typeface="News706 BT"/>
                <a:cs typeface="News706 BT"/>
              </a:rPr>
              <a:t>What do you do if someone says “I could care less”</a:t>
            </a:r>
          </a:p>
          <a:p>
            <a:pPr marL="285750" indent="-285750" algn="l">
              <a:buFont typeface="Arial"/>
              <a:buChar char="•"/>
            </a:pPr>
            <a:r>
              <a:rPr lang="en-US" sz="1800" dirty="0" smtClean="0">
                <a:latin typeface="News706 BT"/>
                <a:cs typeface="News706 BT"/>
              </a:rPr>
              <a:t>Strangest thing you’ve eaten, and when</a:t>
            </a:r>
          </a:p>
          <a:p>
            <a:pPr marL="285750" indent="-285750" algn="l">
              <a:buFont typeface="Arial"/>
              <a:buChar char="•"/>
            </a:pPr>
            <a:r>
              <a:rPr lang="en-US" sz="1800" dirty="0" smtClean="0">
                <a:latin typeface="News706 BT"/>
                <a:cs typeface="News706 BT"/>
              </a:rPr>
              <a:t>When someone says “Good question”, what do you think it means?</a:t>
            </a:r>
          </a:p>
          <a:p>
            <a:pPr marL="285750" indent="-285750" algn="l">
              <a:buFont typeface="Arial"/>
              <a:buChar char="•"/>
            </a:pPr>
            <a:r>
              <a:rPr lang="en-US" sz="1800" dirty="0" smtClean="0">
                <a:latin typeface="News706 BT"/>
                <a:cs typeface="News706 BT"/>
              </a:rPr>
              <a:t>Longest you’ve gone without sleeping? </a:t>
            </a:r>
            <a:endParaRPr lang="en-US" sz="1800" dirty="0">
              <a:latin typeface="News706 BT"/>
              <a:cs typeface="News706 BT"/>
            </a:endParaRPr>
          </a:p>
          <a:p>
            <a:pPr marL="285750" indent="-285750" algn="l">
              <a:buFont typeface="Arial"/>
              <a:buChar char="•"/>
            </a:pPr>
            <a:r>
              <a:rPr lang="en-US" sz="1800" dirty="0" smtClean="0">
                <a:latin typeface="News706 BT"/>
                <a:cs typeface="News706 BT"/>
              </a:rPr>
              <a:t>Anything else!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66737" y="1028700"/>
            <a:ext cx="7696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latin typeface="News706 BT"/>
                <a:cs typeface="News706 BT"/>
              </a:rPr>
              <a:t>Someone else in the room has the same number as you do. Find them! Only rule is each of you needs to ask each other one question before comparing numbers: </a:t>
            </a:r>
          </a:p>
        </p:txBody>
      </p:sp>
    </p:spTree>
    <p:extLst>
      <p:ext uri="{BB962C8B-B14F-4D97-AF65-F5344CB8AC3E}">
        <p14:creationId xmlns:p14="http://schemas.microsoft.com/office/powerpoint/2010/main" val="396892837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/>
            <a:r>
              <a:rPr lang="en-US" cap="none" dirty="0" smtClean="0">
                <a:latin typeface="PFDinTextCompPro-Bold" charset="0"/>
                <a:ea typeface="ヒラギノ角ゴ ProN W3" charset="0"/>
                <a:cs typeface="ヒラギノ角ゴ ProN W3" charset="0"/>
              </a:rPr>
              <a:t>INTROS</a:t>
            </a:r>
            <a:endParaRPr lang="en-US" cap="none" dirty="0">
              <a:latin typeface="PFDinTextCompPro-Bold" charset="0"/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23937" y="1181100"/>
            <a:ext cx="6629400" cy="28430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smtClean="0">
                <a:latin typeface="News706 BT"/>
                <a:cs typeface="News706 BT"/>
              </a:rPr>
              <a:t>Who are you?</a:t>
            </a:r>
          </a:p>
          <a:p>
            <a:endParaRPr lang="en-US" sz="2500" dirty="0" smtClean="0">
              <a:latin typeface="News706 BT"/>
              <a:cs typeface="News706 BT"/>
            </a:endParaRPr>
          </a:p>
          <a:p>
            <a:pPr marL="342900" indent="-342900" algn="l">
              <a:lnSpc>
                <a:spcPct val="130000"/>
              </a:lnSpc>
              <a:buFontTx/>
              <a:buChar char="-"/>
            </a:pPr>
            <a:r>
              <a:rPr lang="en-US" sz="2500" dirty="0" smtClean="0">
                <a:latin typeface="News706 BT"/>
                <a:cs typeface="News706 BT"/>
              </a:rPr>
              <a:t>What’s your name?</a:t>
            </a:r>
          </a:p>
          <a:p>
            <a:pPr marL="342900" indent="-342900" algn="l">
              <a:lnSpc>
                <a:spcPct val="130000"/>
              </a:lnSpc>
              <a:buFontTx/>
              <a:buChar char="-"/>
            </a:pPr>
            <a:r>
              <a:rPr lang="en-US" sz="2500" dirty="0" smtClean="0">
                <a:latin typeface="News706 BT"/>
                <a:cs typeface="News706 BT"/>
              </a:rPr>
              <a:t>Why are you taking this course?</a:t>
            </a:r>
          </a:p>
          <a:p>
            <a:pPr marL="342900" indent="-342900" algn="l">
              <a:lnSpc>
                <a:spcPct val="130000"/>
              </a:lnSpc>
              <a:buFontTx/>
              <a:buChar char="-"/>
            </a:pPr>
            <a:r>
              <a:rPr lang="en-US" sz="2500" dirty="0" smtClean="0">
                <a:latin typeface="News706 BT"/>
                <a:cs typeface="News706 BT"/>
              </a:rPr>
              <a:t>Which company, in your opinion, has the coolest data</a:t>
            </a:r>
            <a:r>
              <a:rPr lang="en-US" sz="2500" dirty="0" smtClean="0">
                <a:latin typeface="News706 BT"/>
                <a:cs typeface="News706 BT"/>
              </a:rPr>
              <a:t>?</a:t>
            </a:r>
            <a:endParaRPr lang="en-US" sz="2500" dirty="0" smtClean="0">
              <a:latin typeface="News706 BT"/>
              <a:cs typeface="News706 BT"/>
            </a:endParaRPr>
          </a:p>
        </p:txBody>
      </p:sp>
    </p:spTree>
    <p:extLst>
      <p:ext uri="{BB962C8B-B14F-4D97-AF65-F5344CB8AC3E}">
        <p14:creationId xmlns:p14="http://schemas.microsoft.com/office/powerpoint/2010/main" val="372627808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4337" y="1866900"/>
            <a:ext cx="8426450" cy="1143000"/>
          </a:xfrm>
        </p:spPr>
        <p:txBody>
          <a:bodyPr/>
          <a:lstStyle/>
          <a:p>
            <a:pPr>
              <a:defRPr/>
            </a:pPr>
            <a:r>
              <a:rPr lang="en-US" sz="7500" dirty="0" smtClean="0"/>
              <a:t>I. What is data science?</a:t>
            </a:r>
            <a:endParaRPr lang="en-US" sz="75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/>
            <a:r>
              <a:rPr lang="en-US" cap="none" dirty="0" smtClean="0">
                <a:latin typeface="PFDinTextCompPro-Bold" charset="0"/>
                <a:ea typeface="ヒラギノ角ゴ ProN W3" charset="0"/>
                <a:cs typeface="ヒラギノ角ゴ ProN W3" charset="0"/>
              </a:rPr>
              <a:t>INTRO TO DATA SCIENCE</a:t>
            </a:r>
            <a:endParaRPr lang="en-US" cap="none" dirty="0">
              <a:latin typeface="PFDinTextCompPro-Bold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544706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What is DATA SCIENCE?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20485" name="Subtitle 2"/>
          <p:cNvSpPr>
            <a:spLocks noGrp="1"/>
          </p:cNvSpPr>
          <p:nvPr>
            <p:ph type="subTitle" idx="1"/>
          </p:nvPr>
        </p:nvSpPr>
        <p:spPr bwMode="auto">
          <a:xfrm>
            <a:off x="414337" y="1181100"/>
            <a:ext cx="8305800" cy="3581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r>
              <a:rPr lang="en-US" dirty="0" smtClean="0">
                <a:latin typeface="News706 BT"/>
                <a:cs typeface="News706 BT"/>
              </a:rPr>
              <a:t>Wikipedia: “</a:t>
            </a:r>
            <a:r>
              <a:rPr lang="en-US" i="1" dirty="0" smtClean="0">
                <a:latin typeface="News706 BT"/>
                <a:cs typeface="News706 BT"/>
              </a:rPr>
              <a:t>Data science is the interdisciplinary field about process and systems to extract knowledge or insights from data in various forms, either structured or unstructured, which is a continuation of some of the data analysis fields such as statistics, data mining, and predictive analysis</a:t>
            </a:r>
            <a:r>
              <a:rPr lang="en-US" dirty="0" smtClean="0">
                <a:latin typeface="News706 BT"/>
                <a:cs typeface="News706 BT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7121791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What is DATA SCIENCE?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20485" name="Subtitle 2"/>
          <p:cNvSpPr>
            <a:spLocks noGrp="1"/>
          </p:cNvSpPr>
          <p:nvPr>
            <p:ph type="subTitle" idx="1"/>
          </p:nvPr>
        </p:nvSpPr>
        <p:spPr bwMode="auto">
          <a:xfrm>
            <a:off x="414337" y="1181100"/>
            <a:ext cx="8305800" cy="3581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buFont typeface="Lucida Grande" charset="0"/>
              <a:buChar char="‣"/>
            </a:pPr>
            <a:endParaRPr lang="en-US" dirty="0" smtClean="0">
              <a:latin typeface="News706 BT"/>
              <a:cs typeface="News706 BT"/>
            </a:endParaRPr>
          </a:p>
          <a:p>
            <a:pPr>
              <a:buFont typeface="Lucida Grande" charset="0"/>
              <a:buChar char="‣"/>
            </a:pPr>
            <a:r>
              <a:rPr lang="en-US" dirty="0" smtClean="0">
                <a:latin typeface="News706 BT"/>
                <a:cs typeface="News706 BT"/>
              </a:rPr>
              <a:t>A </a:t>
            </a:r>
            <a:r>
              <a:rPr lang="en-US" dirty="0">
                <a:latin typeface="News706 BT"/>
                <a:cs typeface="News706 BT"/>
              </a:rPr>
              <a:t>set of tools and techniques used to </a:t>
            </a:r>
            <a:r>
              <a:rPr lang="en-US" dirty="0" smtClean="0">
                <a:latin typeface="News706 BT"/>
                <a:cs typeface="News706 BT"/>
              </a:rPr>
              <a:t>extract useful </a:t>
            </a:r>
            <a:r>
              <a:rPr lang="en-US" dirty="0">
                <a:latin typeface="News706 BT"/>
                <a:cs typeface="News706 BT"/>
              </a:rPr>
              <a:t>information from data</a:t>
            </a:r>
            <a:r>
              <a:rPr lang="en-US" dirty="0" smtClean="0">
                <a:latin typeface="News706 BT"/>
                <a:cs typeface="News706 B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7941421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GA_Instructor_Template_Deck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FFFFD6"/>
      </a:accent1>
      <a:accent2>
        <a:srgbClr val="333399"/>
      </a:accent2>
      <a:accent3>
        <a:srgbClr val="AAAAAA"/>
      </a:accent3>
      <a:accent4>
        <a:srgbClr val="DADADA"/>
      </a:accent4>
      <a:accent5>
        <a:srgbClr val="FFFFE8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">
      <a:majorFont>
        <a:latin typeface="PFDinTextCompPro-Bold"/>
        <a:ea typeface="ヒラギノ角ゴ ProN W6"/>
        <a:cs typeface="ヒラギノ角ゴ ProN W6"/>
      </a:majorFont>
      <a:minorFont>
        <a:latin typeface="News706 B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Titl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Agenda">
  <a:themeElements>
    <a:clrScheme name="General Assembly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650A34"/>
      </a:accent1>
      <a:accent2>
        <a:srgbClr val="ED203B"/>
      </a:accent2>
      <a:accent3>
        <a:srgbClr val="FF9DB6"/>
      </a:accent3>
      <a:accent4>
        <a:srgbClr val="FFD707"/>
      </a:accent4>
      <a:accent5>
        <a:srgbClr val="78E6D2"/>
      </a:accent5>
      <a:accent6>
        <a:srgbClr val="23C2BC"/>
      </a:accent6>
      <a:hlink>
        <a:srgbClr val="009999"/>
      </a:hlink>
      <a:folHlink>
        <a:srgbClr val="99CC00"/>
      </a:folHlink>
    </a:clrScheme>
    <a:fontScheme name="Agenda">
      <a:majorFont>
        <a:latin typeface="PFDinTextCompPro-Bold"/>
        <a:ea typeface="ヒラギノ角ゴ ProN W6"/>
        <a:cs typeface="ヒラギノ角ゴ ProN W6"/>
      </a:majorFont>
      <a:minorFont>
        <a:latin typeface="News706 B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solidFill>
          <a:schemeClr val="accent1"/>
        </a:solidFill>
        <a:ln w="127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/>
      <a:lstStyle/>
    </a:lnDef>
  </a:objectDefaults>
  <a:extraClrSchemeLst>
    <a:extraClrScheme>
      <a:clrScheme name="Agenda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GA_Instructor_Template_Deck.potx</Template>
  <TotalTime>9848</TotalTime>
  <Pages>0</Pages>
  <Words>2324</Words>
  <Characters>0</Characters>
  <Application>Microsoft Macintosh PowerPoint</Application>
  <PresentationFormat>Custom</PresentationFormat>
  <Lines>0</Lines>
  <Paragraphs>369</Paragraphs>
  <Slides>41</Slides>
  <Notes>41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41</vt:i4>
      </vt:variant>
    </vt:vector>
  </HeadingPairs>
  <TitlesOfParts>
    <vt:vector size="43" baseType="lpstr">
      <vt:lpstr>GA_Instructor_Template_Deck</vt:lpstr>
      <vt:lpstr>Agenda</vt:lpstr>
      <vt:lpstr>DATA SCIENCE Class 1: Introduction and Tools</vt:lpstr>
      <vt:lpstr>WELCOME!</vt:lpstr>
      <vt:lpstr>PowerPoint Presentation</vt:lpstr>
      <vt:lpstr>Intros</vt:lpstr>
      <vt:lpstr>PowerPoint Presentation</vt:lpstr>
      <vt:lpstr>PowerPoint Presentation</vt:lpstr>
      <vt:lpstr>I. What is data science?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Ii. The data science workflow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COURSE OVERVIEW</vt:lpstr>
      <vt:lpstr>PowerPoint Presentation</vt:lpstr>
      <vt:lpstr>PowerPoint Presentation</vt:lpstr>
      <vt:lpstr>PowerPoint Presentation</vt:lpstr>
      <vt:lpstr>Computer setup</vt:lpstr>
      <vt:lpstr>PowerPoint Presentation</vt:lpstr>
      <vt:lpstr>IiI. working at the unix command line</vt:lpstr>
      <vt:lpstr>PowerPoint Presentation</vt:lpstr>
      <vt:lpstr>Other tools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Admin</dc:creator>
  <cp:keywords/>
  <dc:description/>
  <cp:lastModifiedBy>Joel Witten</cp:lastModifiedBy>
  <cp:revision>597</cp:revision>
  <dcterms:modified xsi:type="dcterms:W3CDTF">2015-11-17T23:03:49Z</dcterms:modified>
</cp:coreProperties>
</file>